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  <p:sldMasterId id="2147483763" r:id="rId6"/>
  </p:sldMasterIdLst>
  <p:notesMasterIdLst>
    <p:notesMasterId r:id="rId53"/>
  </p:notesMasterIdLst>
  <p:sldIdLst>
    <p:sldId id="259" r:id="rId7"/>
    <p:sldId id="262" r:id="rId8"/>
    <p:sldId id="264" r:id="rId9"/>
    <p:sldId id="459" r:id="rId10"/>
    <p:sldId id="266" r:id="rId11"/>
    <p:sldId id="480" r:id="rId12"/>
    <p:sldId id="260" r:id="rId13"/>
    <p:sldId id="628" r:id="rId14"/>
    <p:sldId id="629" r:id="rId15"/>
    <p:sldId id="630" r:id="rId16"/>
    <p:sldId id="261" r:id="rId17"/>
    <p:sldId id="631" r:id="rId18"/>
    <p:sldId id="624" r:id="rId19"/>
    <p:sldId id="263" r:id="rId20"/>
    <p:sldId id="625" r:id="rId21"/>
    <p:sldId id="632" r:id="rId22"/>
    <p:sldId id="265" r:id="rId23"/>
    <p:sldId id="633" r:id="rId24"/>
    <p:sldId id="268" r:id="rId25"/>
    <p:sldId id="634" r:id="rId26"/>
    <p:sldId id="271" r:id="rId27"/>
    <p:sldId id="272" r:id="rId28"/>
    <p:sldId id="273" r:id="rId29"/>
    <p:sldId id="627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635" r:id="rId38"/>
    <p:sldId id="283" r:id="rId39"/>
    <p:sldId id="636" r:id="rId40"/>
    <p:sldId id="285" r:id="rId41"/>
    <p:sldId id="637" r:id="rId42"/>
    <p:sldId id="424" r:id="rId43"/>
    <p:sldId id="426" r:id="rId44"/>
    <p:sldId id="427" r:id="rId45"/>
    <p:sldId id="428" r:id="rId46"/>
    <p:sldId id="502" r:id="rId47"/>
    <p:sldId id="501" r:id="rId48"/>
    <p:sldId id="274" r:id="rId49"/>
    <p:sldId id="460" r:id="rId50"/>
    <p:sldId id="506" r:id="rId51"/>
    <p:sldId id="421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IBM Plex Sans" panose="020B0503050203000203" pitchFamily="34" charset="0"/>
      <p:regular r:id="rId58"/>
      <p:bold r:id="rId59"/>
      <p:italic r:id="rId60"/>
      <p:boldItalic r:id="rId61"/>
    </p:embeddedFont>
    <p:embeddedFont>
      <p:font typeface="IBM Plex Sans SemiBold" panose="020B0703050203000203" pitchFamily="34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02" autoAdjust="0"/>
  </p:normalViewPr>
  <p:slideViewPr>
    <p:cSldViewPr snapToGrid="0">
      <p:cViewPr varScale="1">
        <p:scale>
          <a:sx n="105" d="100"/>
          <a:sy n="105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8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4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font" Target="fonts/font2.fntdata"/><Relationship Id="rId7" Type="http://schemas.openxmlformats.org/officeDocument/2006/relationships/slide" Target="slides/slide1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327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e333455ee_0_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6" name="Google Shape;306;gce333455e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077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e333455ee_0_5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ce333455e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e333455ee_0_8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2" name="Google Shape;382;gce333455e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e333455ee_0_16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9" name="Google Shape;419;gce333455ee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799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e333455ee_0_12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7" name="Google Shape;457;gce333455e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6372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9998509f6_0_4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69" name="Google Shape;569;g79998509f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736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83" name="Google Shape;6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22" name="Google Shape;7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60" name="Google Shape;7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8" name="Google Shape;79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36" name="Google Shape;8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4" name="Google Shape;8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13" name="Google Shape;91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52" name="Google Shape;9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0" name="Google Shape;99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79998509f6_0_16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28" name="Google Shape;1028;g79998509f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66" name="Google Shape;106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52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2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42" name="Google Shape;11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8995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2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19" name="Google Shape;121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716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3" name="Google Shape;13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90648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3" name="Google Shape;13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403435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3" name="Google Shape;13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4277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73" name="Google Shape;137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8133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603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7" name="Google Shape;2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856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7" name="Google Shape;2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287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4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4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536" cy="24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0181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/>
          <p:nvPr/>
        </p:nvSpPr>
        <p:spPr>
          <a:xfrm>
            <a:off x="7725538" y="378755"/>
            <a:ext cx="60311" cy="7880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9"/>
          <p:cNvSpPr/>
          <p:nvPr/>
        </p:nvSpPr>
        <p:spPr>
          <a:xfrm>
            <a:off x="7644431" y="378592"/>
            <a:ext cx="69726" cy="7683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9"/>
          <p:cNvSpPr/>
          <p:nvPr/>
        </p:nvSpPr>
        <p:spPr>
          <a:xfrm>
            <a:off x="7618169" y="380539"/>
            <a:ext cx="0" cy="74911"/>
          </a:xfrm>
          <a:custGeom>
            <a:avLst/>
            <a:gdLst/>
            <a:ahLst/>
            <a:cxnLst/>
            <a:rect l="l" t="t" r="r" b="b"/>
            <a:pathLst>
              <a:path w="120000" h="170815" extrusionOk="0">
                <a:moveTo>
                  <a:pt x="0" y="0"/>
                </a:moveTo>
                <a:lnTo>
                  <a:pt x="0" y="170801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39"/>
          <p:cNvSpPr/>
          <p:nvPr/>
        </p:nvSpPr>
        <p:spPr>
          <a:xfrm>
            <a:off x="7607904" y="347889"/>
            <a:ext cx="20795" cy="20329"/>
          </a:xfrm>
          <a:custGeom>
            <a:avLst/>
            <a:gdLst/>
            <a:ahLst/>
            <a:cxnLst/>
            <a:rect l="l" t="t" r="r" b="b"/>
            <a:pathLst>
              <a:path w="45719" h="46355" extrusionOk="0">
                <a:moveTo>
                  <a:pt x="29109" y="0"/>
                </a:moveTo>
                <a:lnTo>
                  <a:pt x="16125" y="0"/>
                </a:lnTo>
                <a:lnTo>
                  <a:pt x="10575" y="2041"/>
                </a:lnTo>
                <a:lnTo>
                  <a:pt x="6491" y="6481"/>
                </a:lnTo>
                <a:lnTo>
                  <a:pt x="2094" y="10921"/>
                </a:lnTo>
                <a:lnTo>
                  <a:pt x="0" y="16386"/>
                </a:lnTo>
                <a:lnTo>
                  <a:pt x="0" y="29370"/>
                </a:lnTo>
                <a:lnTo>
                  <a:pt x="2094" y="34826"/>
                </a:lnTo>
                <a:lnTo>
                  <a:pt x="6491" y="39276"/>
                </a:lnTo>
                <a:lnTo>
                  <a:pt x="10994" y="43715"/>
                </a:lnTo>
                <a:lnTo>
                  <a:pt x="16125" y="45757"/>
                </a:lnTo>
                <a:lnTo>
                  <a:pt x="29109" y="45757"/>
                </a:lnTo>
                <a:lnTo>
                  <a:pt x="34553" y="43715"/>
                </a:lnTo>
                <a:lnTo>
                  <a:pt x="38637" y="39276"/>
                </a:lnTo>
                <a:lnTo>
                  <a:pt x="43035" y="34826"/>
                </a:lnTo>
                <a:lnTo>
                  <a:pt x="45119" y="29370"/>
                </a:lnTo>
                <a:lnTo>
                  <a:pt x="45119" y="16386"/>
                </a:lnTo>
                <a:lnTo>
                  <a:pt x="43035" y="10921"/>
                </a:lnTo>
                <a:lnTo>
                  <a:pt x="38637" y="6481"/>
                </a:lnTo>
                <a:lnTo>
                  <a:pt x="34553" y="2041"/>
                </a:lnTo>
                <a:lnTo>
                  <a:pt x="29109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39"/>
          <p:cNvSpPr/>
          <p:nvPr/>
        </p:nvSpPr>
        <p:spPr>
          <a:xfrm>
            <a:off x="7462027" y="378593"/>
            <a:ext cx="129900" cy="788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9"/>
          <p:cNvSpPr/>
          <p:nvPr/>
        </p:nvSpPr>
        <p:spPr>
          <a:xfrm>
            <a:off x="7364967" y="350287"/>
            <a:ext cx="83917" cy="1051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39"/>
          <p:cNvSpPr/>
          <p:nvPr/>
        </p:nvSpPr>
        <p:spPr>
          <a:xfrm>
            <a:off x="7304674" y="380540"/>
            <a:ext cx="49388" cy="74911"/>
          </a:xfrm>
          <a:custGeom>
            <a:avLst/>
            <a:gdLst/>
            <a:ahLst/>
            <a:cxnLst/>
            <a:rect l="l" t="t" r="r" b="b"/>
            <a:pathLst>
              <a:path w="108584" h="170815" extrusionOk="0">
                <a:moveTo>
                  <a:pt x="105546" y="0"/>
                </a:moveTo>
                <a:lnTo>
                  <a:pt x="62511" y="0"/>
                </a:lnTo>
                <a:lnTo>
                  <a:pt x="0" y="84028"/>
                </a:lnTo>
                <a:lnTo>
                  <a:pt x="66280" y="170801"/>
                </a:lnTo>
                <a:lnTo>
                  <a:pt x="108268" y="170801"/>
                </a:lnTo>
                <a:lnTo>
                  <a:pt x="41265" y="83693"/>
                </a:lnTo>
                <a:lnTo>
                  <a:pt x="41988" y="83348"/>
                </a:lnTo>
                <a:lnTo>
                  <a:pt x="105546" y="0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9"/>
          <p:cNvSpPr/>
          <p:nvPr/>
        </p:nvSpPr>
        <p:spPr>
          <a:xfrm>
            <a:off x="7295981" y="350144"/>
            <a:ext cx="0" cy="105544"/>
          </a:xfrm>
          <a:custGeom>
            <a:avLst/>
            <a:gdLst/>
            <a:ahLst/>
            <a:cxnLst/>
            <a:rect l="l" t="t" r="r" b="b"/>
            <a:pathLst>
              <a:path w="120000" h="240665" extrusionOk="0">
                <a:moveTo>
                  <a:pt x="0" y="0"/>
                </a:moveTo>
                <a:lnTo>
                  <a:pt x="0" y="240128"/>
                </a:lnTo>
              </a:path>
            </a:pathLst>
          </a:custGeom>
          <a:noFill/>
          <a:ln w="35500" cap="flat" cmpd="sng">
            <a:solidFill>
              <a:srgbClr val="0809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9"/>
          <p:cNvSpPr/>
          <p:nvPr/>
        </p:nvSpPr>
        <p:spPr>
          <a:xfrm>
            <a:off x="7196756" y="378479"/>
            <a:ext cx="77913" cy="7880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9"/>
          <p:cNvSpPr/>
          <p:nvPr/>
        </p:nvSpPr>
        <p:spPr>
          <a:xfrm>
            <a:off x="7107367" y="378476"/>
            <a:ext cx="78050" cy="788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9"/>
          <p:cNvSpPr/>
          <p:nvPr/>
        </p:nvSpPr>
        <p:spPr>
          <a:xfrm>
            <a:off x="6996020" y="349028"/>
            <a:ext cx="98244" cy="10788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9"/>
          <p:cNvSpPr/>
          <p:nvPr/>
        </p:nvSpPr>
        <p:spPr>
          <a:xfrm>
            <a:off x="6850236" y="325189"/>
            <a:ext cx="99354" cy="168758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48061" y="356449"/>
                </a:moveTo>
                <a:lnTo>
                  <a:pt x="39998" y="380805"/>
                </a:lnTo>
                <a:lnTo>
                  <a:pt x="47642" y="383297"/>
                </a:lnTo>
                <a:lnTo>
                  <a:pt x="55705" y="384637"/>
                </a:lnTo>
                <a:lnTo>
                  <a:pt x="64081" y="384637"/>
                </a:lnTo>
                <a:lnTo>
                  <a:pt x="87153" y="381119"/>
                </a:lnTo>
                <a:lnTo>
                  <a:pt x="107422" y="371279"/>
                </a:lnTo>
                <a:lnTo>
                  <a:pt x="120773" y="358994"/>
                </a:lnTo>
                <a:lnTo>
                  <a:pt x="58427" y="358994"/>
                </a:lnTo>
                <a:lnTo>
                  <a:pt x="53087" y="358093"/>
                </a:lnTo>
                <a:lnTo>
                  <a:pt x="48061" y="356449"/>
                </a:lnTo>
                <a:close/>
              </a:path>
              <a:path w="218440" h="384809" extrusionOk="0">
                <a:moveTo>
                  <a:pt x="191934" y="243186"/>
                </a:moveTo>
                <a:lnTo>
                  <a:pt x="146278" y="243186"/>
                </a:lnTo>
                <a:lnTo>
                  <a:pt x="152037" y="245112"/>
                </a:lnTo>
                <a:lnTo>
                  <a:pt x="156225" y="250254"/>
                </a:lnTo>
                <a:lnTo>
                  <a:pt x="159366" y="254034"/>
                </a:lnTo>
                <a:lnTo>
                  <a:pt x="160204" y="258096"/>
                </a:lnTo>
                <a:lnTo>
                  <a:pt x="160204" y="269248"/>
                </a:lnTo>
                <a:lnTo>
                  <a:pt x="137901" y="308058"/>
                </a:lnTo>
                <a:lnTo>
                  <a:pt x="115504" y="314807"/>
                </a:lnTo>
                <a:lnTo>
                  <a:pt x="113190" y="322398"/>
                </a:lnTo>
                <a:lnTo>
                  <a:pt x="106135" y="337053"/>
                </a:lnTo>
                <a:lnTo>
                  <a:pt x="94997" y="348639"/>
                </a:lnTo>
                <a:lnTo>
                  <a:pt x="80678" y="356255"/>
                </a:lnTo>
                <a:lnTo>
                  <a:pt x="64081" y="358994"/>
                </a:lnTo>
                <a:lnTo>
                  <a:pt x="120773" y="358994"/>
                </a:lnTo>
                <a:lnTo>
                  <a:pt x="123821" y="356189"/>
                </a:lnTo>
                <a:lnTo>
                  <a:pt x="135283" y="336921"/>
                </a:lnTo>
                <a:lnTo>
                  <a:pt x="155510" y="327222"/>
                </a:lnTo>
                <a:lnTo>
                  <a:pt x="171526" y="311872"/>
                </a:lnTo>
                <a:lnTo>
                  <a:pt x="182064" y="292129"/>
                </a:lnTo>
                <a:lnTo>
                  <a:pt x="185858" y="269248"/>
                </a:lnTo>
                <a:lnTo>
                  <a:pt x="185753" y="255866"/>
                </a:lnTo>
                <a:lnTo>
                  <a:pt x="183868" y="248976"/>
                </a:lnTo>
                <a:lnTo>
                  <a:pt x="191934" y="243186"/>
                </a:lnTo>
                <a:close/>
              </a:path>
              <a:path w="218440" h="384809" extrusionOk="0">
                <a:moveTo>
                  <a:pt x="84604" y="256431"/>
                </a:moveTo>
                <a:lnTo>
                  <a:pt x="83348" y="256431"/>
                </a:lnTo>
                <a:lnTo>
                  <a:pt x="73332" y="258446"/>
                </a:lnTo>
                <a:lnTo>
                  <a:pt x="65181" y="263939"/>
                </a:lnTo>
                <a:lnTo>
                  <a:pt x="59700" y="272087"/>
                </a:lnTo>
                <a:lnTo>
                  <a:pt x="57694" y="282064"/>
                </a:lnTo>
                <a:lnTo>
                  <a:pt x="59700" y="292049"/>
                </a:lnTo>
                <a:lnTo>
                  <a:pt x="65181" y="300204"/>
                </a:lnTo>
                <a:lnTo>
                  <a:pt x="73332" y="305702"/>
                </a:lnTo>
                <a:lnTo>
                  <a:pt x="83348" y="307718"/>
                </a:lnTo>
                <a:lnTo>
                  <a:pt x="93320" y="305702"/>
                </a:lnTo>
                <a:lnTo>
                  <a:pt x="101475" y="300204"/>
                </a:lnTo>
                <a:lnTo>
                  <a:pt x="106981" y="292049"/>
                </a:lnTo>
                <a:lnTo>
                  <a:pt x="109001" y="282064"/>
                </a:lnTo>
                <a:lnTo>
                  <a:pt x="109001" y="278776"/>
                </a:lnTo>
                <a:lnTo>
                  <a:pt x="108373" y="275625"/>
                </a:lnTo>
                <a:lnTo>
                  <a:pt x="107221" y="272735"/>
                </a:lnTo>
                <a:lnTo>
                  <a:pt x="120029" y="256725"/>
                </a:lnTo>
                <a:lnTo>
                  <a:pt x="87222" y="256725"/>
                </a:lnTo>
                <a:lnTo>
                  <a:pt x="85861" y="256526"/>
                </a:lnTo>
                <a:lnTo>
                  <a:pt x="84604" y="256431"/>
                </a:lnTo>
                <a:close/>
              </a:path>
              <a:path w="218440" h="384809" extrusionOk="0">
                <a:moveTo>
                  <a:pt x="145744" y="218204"/>
                </a:moveTo>
                <a:lnTo>
                  <a:pt x="109518" y="230407"/>
                </a:lnTo>
                <a:lnTo>
                  <a:pt x="87222" y="256725"/>
                </a:lnTo>
                <a:lnTo>
                  <a:pt x="120029" y="256725"/>
                </a:lnTo>
                <a:lnTo>
                  <a:pt x="126907" y="248128"/>
                </a:lnTo>
                <a:lnTo>
                  <a:pt x="133608" y="244547"/>
                </a:lnTo>
                <a:lnTo>
                  <a:pt x="146278" y="243186"/>
                </a:lnTo>
                <a:lnTo>
                  <a:pt x="191934" y="243186"/>
                </a:lnTo>
                <a:lnTo>
                  <a:pt x="197711" y="239038"/>
                </a:lnTo>
                <a:lnTo>
                  <a:pt x="207134" y="227459"/>
                </a:lnTo>
                <a:lnTo>
                  <a:pt x="169534" y="227459"/>
                </a:lnTo>
                <a:lnTo>
                  <a:pt x="162050" y="222662"/>
                </a:lnTo>
                <a:lnTo>
                  <a:pt x="154045" y="219609"/>
                </a:lnTo>
                <a:lnTo>
                  <a:pt x="145744" y="218204"/>
                </a:lnTo>
                <a:close/>
              </a:path>
              <a:path w="218440" h="384809" extrusionOk="0">
                <a:moveTo>
                  <a:pt x="207138" y="157188"/>
                </a:moveTo>
                <a:lnTo>
                  <a:pt x="169534" y="157188"/>
                </a:lnTo>
                <a:lnTo>
                  <a:pt x="178734" y="163009"/>
                </a:lnTo>
                <a:lnTo>
                  <a:pt x="185917" y="171137"/>
                </a:lnTo>
                <a:lnTo>
                  <a:pt x="190588" y="181073"/>
                </a:lnTo>
                <a:lnTo>
                  <a:pt x="192255" y="192318"/>
                </a:lnTo>
                <a:lnTo>
                  <a:pt x="190588" y="203563"/>
                </a:lnTo>
                <a:lnTo>
                  <a:pt x="185917" y="213501"/>
                </a:lnTo>
                <a:lnTo>
                  <a:pt x="178734" y="221632"/>
                </a:lnTo>
                <a:lnTo>
                  <a:pt x="169534" y="227459"/>
                </a:lnTo>
                <a:lnTo>
                  <a:pt x="207134" y="227459"/>
                </a:lnTo>
                <a:lnTo>
                  <a:pt x="208462" y="225826"/>
                </a:lnTo>
                <a:lnTo>
                  <a:pt x="215423" y="210025"/>
                </a:lnTo>
                <a:lnTo>
                  <a:pt x="217899" y="192318"/>
                </a:lnTo>
                <a:lnTo>
                  <a:pt x="215423" y="174616"/>
                </a:lnTo>
                <a:lnTo>
                  <a:pt x="208462" y="158815"/>
                </a:lnTo>
                <a:lnTo>
                  <a:pt x="207138" y="157188"/>
                </a:lnTo>
                <a:close/>
              </a:path>
              <a:path w="218440" h="384809" extrusionOk="0">
                <a:moveTo>
                  <a:pt x="64081" y="0"/>
                </a:moveTo>
                <a:lnTo>
                  <a:pt x="25591" y="13437"/>
                </a:lnTo>
                <a:lnTo>
                  <a:pt x="3939" y="50109"/>
                </a:lnTo>
                <a:lnTo>
                  <a:pt x="0" y="83337"/>
                </a:lnTo>
                <a:lnTo>
                  <a:pt x="0" y="110227"/>
                </a:lnTo>
                <a:lnTo>
                  <a:pt x="14030" y="150278"/>
                </a:lnTo>
                <a:lnTo>
                  <a:pt x="40208" y="182989"/>
                </a:lnTo>
                <a:lnTo>
                  <a:pt x="39056" y="185879"/>
                </a:lnTo>
                <a:lnTo>
                  <a:pt x="38428" y="189030"/>
                </a:lnTo>
                <a:lnTo>
                  <a:pt x="38428" y="192318"/>
                </a:lnTo>
                <a:lnTo>
                  <a:pt x="40448" y="202302"/>
                </a:lnTo>
                <a:lnTo>
                  <a:pt x="45954" y="210453"/>
                </a:lnTo>
                <a:lnTo>
                  <a:pt x="54109" y="215947"/>
                </a:lnTo>
                <a:lnTo>
                  <a:pt x="64081" y="217961"/>
                </a:lnTo>
                <a:lnTo>
                  <a:pt x="74053" y="215947"/>
                </a:lnTo>
                <a:lnTo>
                  <a:pt x="82209" y="210453"/>
                </a:lnTo>
                <a:lnTo>
                  <a:pt x="87714" y="202302"/>
                </a:lnTo>
                <a:lnTo>
                  <a:pt x="89735" y="192318"/>
                </a:lnTo>
                <a:lnTo>
                  <a:pt x="87714" y="182339"/>
                </a:lnTo>
                <a:lnTo>
                  <a:pt x="82209" y="174188"/>
                </a:lnTo>
                <a:lnTo>
                  <a:pt x="74053" y="168691"/>
                </a:lnTo>
                <a:lnTo>
                  <a:pt x="65532" y="166968"/>
                </a:lnTo>
                <a:lnTo>
                  <a:pt x="60207" y="166968"/>
                </a:lnTo>
                <a:lnTo>
                  <a:pt x="34030" y="134247"/>
                </a:lnTo>
                <a:lnTo>
                  <a:pt x="30400" y="128791"/>
                </a:lnTo>
                <a:lnTo>
                  <a:pt x="27800" y="122955"/>
                </a:lnTo>
                <a:lnTo>
                  <a:pt x="26196" y="116705"/>
                </a:lnTo>
                <a:lnTo>
                  <a:pt x="25653" y="110227"/>
                </a:lnTo>
                <a:lnTo>
                  <a:pt x="25653" y="83337"/>
                </a:lnTo>
                <a:lnTo>
                  <a:pt x="36752" y="38836"/>
                </a:lnTo>
                <a:lnTo>
                  <a:pt x="64081" y="25643"/>
                </a:lnTo>
                <a:lnTo>
                  <a:pt x="120759" y="25643"/>
                </a:lnTo>
                <a:lnTo>
                  <a:pt x="107422" y="13367"/>
                </a:lnTo>
                <a:lnTo>
                  <a:pt x="87153" y="3521"/>
                </a:lnTo>
                <a:lnTo>
                  <a:pt x="64081" y="0"/>
                </a:lnTo>
                <a:close/>
              </a:path>
              <a:path w="218440" h="384809" extrusionOk="0">
                <a:moveTo>
                  <a:pt x="64081" y="166675"/>
                </a:moveTo>
                <a:lnTo>
                  <a:pt x="62720" y="166675"/>
                </a:lnTo>
                <a:lnTo>
                  <a:pt x="61464" y="166780"/>
                </a:lnTo>
                <a:lnTo>
                  <a:pt x="60207" y="166968"/>
                </a:lnTo>
                <a:lnTo>
                  <a:pt x="65532" y="166968"/>
                </a:lnTo>
                <a:lnTo>
                  <a:pt x="64081" y="166675"/>
                </a:lnTo>
                <a:close/>
              </a:path>
              <a:path w="218440" h="384809" extrusionOk="0">
                <a:moveTo>
                  <a:pt x="120043" y="127933"/>
                </a:moveTo>
                <a:lnTo>
                  <a:pt x="87222" y="127933"/>
                </a:lnTo>
                <a:lnTo>
                  <a:pt x="102195" y="146770"/>
                </a:lnTo>
                <a:lnTo>
                  <a:pt x="137378" y="166298"/>
                </a:lnTo>
                <a:lnTo>
                  <a:pt x="145744" y="166437"/>
                </a:lnTo>
                <a:lnTo>
                  <a:pt x="154045" y="165030"/>
                </a:lnTo>
                <a:lnTo>
                  <a:pt x="162050" y="161979"/>
                </a:lnTo>
                <a:lnTo>
                  <a:pt x="169534" y="157188"/>
                </a:lnTo>
                <a:lnTo>
                  <a:pt x="207138" y="157188"/>
                </a:lnTo>
                <a:lnTo>
                  <a:pt x="197711" y="145604"/>
                </a:lnTo>
                <a:lnTo>
                  <a:pt x="191938" y="141461"/>
                </a:lnTo>
                <a:lnTo>
                  <a:pt x="146278" y="141461"/>
                </a:lnTo>
                <a:lnTo>
                  <a:pt x="133608" y="140100"/>
                </a:lnTo>
                <a:lnTo>
                  <a:pt x="126907" y="136508"/>
                </a:lnTo>
                <a:lnTo>
                  <a:pt x="120043" y="127933"/>
                </a:lnTo>
                <a:close/>
              </a:path>
              <a:path w="218440" h="384809" extrusionOk="0">
                <a:moveTo>
                  <a:pt x="120759" y="25643"/>
                </a:moveTo>
                <a:lnTo>
                  <a:pt x="64081" y="25643"/>
                </a:lnTo>
                <a:lnTo>
                  <a:pt x="80678" y="28384"/>
                </a:lnTo>
                <a:lnTo>
                  <a:pt x="94997" y="36002"/>
                </a:lnTo>
                <a:lnTo>
                  <a:pt x="106135" y="47593"/>
                </a:lnTo>
                <a:lnTo>
                  <a:pt x="113190" y="62249"/>
                </a:lnTo>
                <a:lnTo>
                  <a:pt x="115504" y="69830"/>
                </a:lnTo>
                <a:lnTo>
                  <a:pt x="123242" y="71212"/>
                </a:lnTo>
                <a:lnTo>
                  <a:pt x="137901" y="76583"/>
                </a:lnTo>
                <a:lnTo>
                  <a:pt x="149619" y="86422"/>
                </a:lnTo>
                <a:lnTo>
                  <a:pt x="157390" y="99703"/>
                </a:lnTo>
                <a:lnTo>
                  <a:pt x="160204" y="115399"/>
                </a:lnTo>
                <a:lnTo>
                  <a:pt x="160204" y="126540"/>
                </a:lnTo>
                <a:lnTo>
                  <a:pt x="159366" y="130624"/>
                </a:lnTo>
                <a:lnTo>
                  <a:pt x="156225" y="134383"/>
                </a:lnTo>
                <a:lnTo>
                  <a:pt x="152037" y="139524"/>
                </a:lnTo>
                <a:lnTo>
                  <a:pt x="146278" y="141461"/>
                </a:lnTo>
                <a:lnTo>
                  <a:pt x="191938" y="141461"/>
                </a:lnTo>
                <a:lnTo>
                  <a:pt x="183868" y="135671"/>
                </a:lnTo>
                <a:lnTo>
                  <a:pt x="185738" y="128846"/>
                </a:lnTo>
                <a:lnTo>
                  <a:pt x="171526" y="72767"/>
                </a:lnTo>
                <a:lnTo>
                  <a:pt x="135283" y="47726"/>
                </a:lnTo>
                <a:lnTo>
                  <a:pt x="123821" y="28461"/>
                </a:lnTo>
                <a:lnTo>
                  <a:pt x="120759" y="25643"/>
                </a:lnTo>
                <a:close/>
              </a:path>
              <a:path w="218440" h="384809" extrusionOk="0">
                <a:moveTo>
                  <a:pt x="83348" y="76929"/>
                </a:moveTo>
                <a:lnTo>
                  <a:pt x="73332" y="78944"/>
                </a:lnTo>
                <a:lnTo>
                  <a:pt x="65181" y="84438"/>
                </a:lnTo>
                <a:lnTo>
                  <a:pt x="59700" y="92589"/>
                </a:lnTo>
                <a:lnTo>
                  <a:pt x="57694" y="102572"/>
                </a:lnTo>
                <a:lnTo>
                  <a:pt x="59700" y="112551"/>
                </a:lnTo>
                <a:lnTo>
                  <a:pt x="65181" y="120703"/>
                </a:lnTo>
                <a:lnTo>
                  <a:pt x="73332" y="126200"/>
                </a:lnTo>
                <a:lnTo>
                  <a:pt x="83348" y="128215"/>
                </a:lnTo>
                <a:lnTo>
                  <a:pt x="84604" y="128215"/>
                </a:lnTo>
                <a:lnTo>
                  <a:pt x="85965" y="128111"/>
                </a:lnTo>
                <a:lnTo>
                  <a:pt x="87222" y="127933"/>
                </a:lnTo>
                <a:lnTo>
                  <a:pt x="120043" y="127933"/>
                </a:lnTo>
                <a:lnTo>
                  <a:pt x="107221" y="111912"/>
                </a:lnTo>
                <a:lnTo>
                  <a:pt x="108373" y="109012"/>
                </a:lnTo>
                <a:lnTo>
                  <a:pt x="109001" y="105860"/>
                </a:lnTo>
                <a:lnTo>
                  <a:pt x="109001" y="102572"/>
                </a:lnTo>
                <a:lnTo>
                  <a:pt x="106981" y="92589"/>
                </a:lnTo>
                <a:lnTo>
                  <a:pt x="101475" y="84438"/>
                </a:lnTo>
                <a:lnTo>
                  <a:pt x="93320" y="78944"/>
                </a:lnTo>
                <a:lnTo>
                  <a:pt x="83348" y="76929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9"/>
          <p:cNvSpPr/>
          <p:nvPr/>
        </p:nvSpPr>
        <p:spPr>
          <a:xfrm>
            <a:off x="6762750" y="325188"/>
            <a:ext cx="99354" cy="168758"/>
          </a:xfrm>
          <a:custGeom>
            <a:avLst/>
            <a:gdLst/>
            <a:ahLst/>
            <a:cxnLst/>
            <a:rect l="l" t="t" r="r" b="b"/>
            <a:pathLst>
              <a:path w="218440" h="384809" extrusionOk="0">
                <a:moveTo>
                  <a:pt x="162194" y="0"/>
                </a:moveTo>
                <a:lnTo>
                  <a:pt x="153806" y="0"/>
                </a:lnTo>
                <a:lnTo>
                  <a:pt x="130747" y="3521"/>
                </a:lnTo>
                <a:lnTo>
                  <a:pt x="110492" y="13367"/>
                </a:lnTo>
                <a:lnTo>
                  <a:pt x="94123" y="28461"/>
                </a:lnTo>
                <a:lnTo>
                  <a:pt x="82719" y="47726"/>
                </a:lnTo>
                <a:lnTo>
                  <a:pt x="62432" y="57419"/>
                </a:lnTo>
                <a:lnTo>
                  <a:pt x="46386" y="72767"/>
                </a:lnTo>
                <a:lnTo>
                  <a:pt x="35836" y="92512"/>
                </a:lnTo>
                <a:lnTo>
                  <a:pt x="32040" y="115399"/>
                </a:lnTo>
                <a:lnTo>
                  <a:pt x="32145" y="128781"/>
                </a:lnTo>
                <a:lnTo>
                  <a:pt x="34135" y="135660"/>
                </a:lnTo>
                <a:lnTo>
                  <a:pt x="20231" y="145600"/>
                </a:lnTo>
                <a:lnTo>
                  <a:pt x="9449" y="158814"/>
                </a:lnTo>
                <a:lnTo>
                  <a:pt x="2477" y="174616"/>
                </a:lnTo>
                <a:lnTo>
                  <a:pt x="0" y="192318"/>
                </a:lnTo>
                <a:lnTo>
                  <a:pt x="2477" y="210025"/>
                </a:lnTo>
                <a:lnTo>
                  <a:pt x="9449" y="225826"/>
                </a:lnTo>
                <a:lnTo>
                  <a:pt x="20231" y="239038"/>
                </a:lnTo>
                <a:lnTo>
                  <a:pt x="34135" y="248976"/>
                </a:lnTo>
                <a:lnTo>
                  <a:pt x="32165" y="255797"/>
                </a:lnTo>
                <a:lnTo>
                  <a:pt x="46386" y="311880"/>
                </a:lnTo>
                <a:lnTo>
                  <a:pt x="82719" y="336921"/>
                </a:lnTo>
                <a:lnTo>
                  <a:pt x="94123" y="356191"/>
                </a:lnTo>
                <a:lnTo>
                  <a:pt x="110492" y="371284"/>
                </a:lnTo>
                <a:lnTo>
                  <a:pt x="130747" y="381128"/>
                </a:lnTo>
                <a:lnTo>
                  <a:pt x="153806" y="384647"/>
                </a:lnTo>
                <a:lnTo>
                  <a:pt x="168109" y="383126"/>
                </a:lnTo>
                <a:lnTo>
                  <a:pt x="181023" y="378618"/>
                </a:lnTo>
                <a:lnTo>
                  <a:pt x="192347" y="371205"/>
                </a:lnTo>
                <a:lnTo>
                  <a:pt x="201878" y="360973"/>
                </a:lnTo>
                <a:lnTo>
                  <a:pt x="203033" y="358994"/>
                </a:lnTo>
                <a:lnTo>
                  <a:pt x="153806" y="358994"/>
                </a:lnTo>
                <a:lnTo>
                  <a:pt x="137260" y="356255"/>
                </a:lnTo>
                <a:lnTo>
                  <a:pt x="122939" y="348639"/>
                </a:lnTo>
                <a:lnTo>
                  <a:pt x="111778" y="337053"/>
                </a:lnTo>
                <a:lnTo>
                  <a:pt x="104708" y="322398"/>
                </a:lnTo>
                <a:lnTo>
                  <a:pt x="102405" y="314817"/>
                </a:lnTo>
                <a:lnTo>
                  <a:pt x="94656" y="313435"/>
                </a:lnTo>
                <a:lnTo>
                  <a:pt x="80002" y="308058"/>
                </a:lnTo>
                <a:lnTo>
                  <a:pt x="68283" y="298217"/>
                </a:lnTo>
                <a:lnTo>
                  <a:pt x="60510" y="284938"/>
                </a:lnTo>
                <a:lnTo>
                  <a:pt x="57694" y="269248"/>
                </a:lnTo>
                <a:lnTo>
                  <a:pt x="57694" y="258107"/>
                </a:lnTo>
                <a:lnTo>
                  <a:pt x="58532" y="254034"/>
                </a:lnTo>
                <a:lnTo>
                  <a:pt x="61673" y="250264"/>
                </a:lnTo>
                <a:lnTo>
                  <a:pt x="65861" y="245112"/>
                </a:lnTo>
                <a:lnTo>
                  <a:pt x="71620" y="243186"/>
                </a:lnTo>
                <a:lnTo>
                  <a:pt x="119950" y="243186"/>
                </a:lnTo>
                <a:lnTo>
                  <a:pt x="115703" y="237877"/>
                </a:lnTo>
                <a:lnTo>
                  <a:pt x="108394" y="230407"/>
                </a:lnTo>
                <a:lnTo>
                  <a:pt x="104111" y="227459"/>
                </a:lnTo>
                <a:lnTo>
                  <a:pt x="48375" y="227459"/>
                </a:lnTo>
                <a:lnTo>
                  <a:pt x="39170" y="221637"/>
                </a:lnTo>
                <a:lnTo>
                  <a:pt x="31988" y="213505"/>
                </a:lnTo>
                <a:lnTo>
                  <a:pt x="27319" y="203565"/>
                </a:lnTo>
                <a:lnTo>
                  <a:pt x="25653" y="192318"/>
                </a:lnTo>
                <a:lnTo>
                  <a:pt x="27319" y="181073"/>
                </a:lnTo>
                <a:lnTo>
                  <a:pt x="31988" y="171137"/>
                </a:lnTo>
                <a:lnTo>
                  <a:pt x="39170" y="163009"/>
                </a:lnTo>
                <a:lnTo>
                  <a:pt x="48375" y="157188"/>
                </a:lnTo>
                <a:lnTo>
                  <a:pt x="104108" y="157188"/>
                </a:lnTo>
                <a:lnTo>
                  <a:pt x="108394" y="154239"/>
                </a:lnTo>
                <a:lnTo>
                  <a:pt x="115703" y="146770"/>
                </a:lnTo>
                <a:lnTo>
                  <a:pt x="119950" y="141461"/>
                </a:lnTo>
                <a:lnTo>
                  <a:pt x="71620" y="141461"/>
                </a:lnTo>
                <a:lnTo>
                  <a:pt x="65861" y="139524"/>
                </a:lnTo>
                <a:lnTo>
                  <a:pt x="61673" y="134383"/>
                </a:lnTo>
                <a:lnTo>
                  <a:pt x="58532" y="130624"/>
                </a:lnTo>
                <a:lnTo>
                  <a:pt x="57694" y="126540"/>
                </a:lnTo>
                <a:lnTo>
                  <a:pt x="57694" y="115399"/>
                </a:lnTo>
                <a:lnTo>
                  <a:pt x="60510" y="99703"/>
                </a:lnTo>
                <a:lnTo>
                  <a:pt x="68283" y="86422"/>
                </a:lnTo>
                <a:lnTo>
                  <a:pt x="80002" y="76583"/>
                </a:lnTo>
                <a:lnTo>
                  <a:pt x="94656" y="71212"/>
                </a:lnTo>
                <a:lnTo>
                  <a:pt x="102405" y="69830"/>
                </a:lnTo>
                <a:lnTo>
                  <a:pt x="104708" y="62249"/>
                </a:lnTo>
                <a:lnTo>
                  <a:pt x="111778" y="47593"/>
                </a:lnTo>
                <a:lnTo>
                  <a:pt x="122939" y="36002"/>
                </a:lnTo>
                <a:lnTo>
                  <a:pt x="137260" y="28384"/>
                </a:lnTo>
                <a:lnTo>
                  <a:pt x="153806" y="25643"/>
                </a:lnTo>
                <a:lnTo>
                  <a:pt x="170776" y="25643"/>
                </a:lnTo>
                <a:lnTo>
                  <a:pt x="177900" y="3832"/>
                </a:lnTo>
                <a:lnTo>
                  <a:pt x="170350" y="1340"/>
                </a:lnTo>
                <a:lnTo>
                  <a:pt x="162194" y="0"/>
                </a:lnTo>
                <a:close/>
              </a:path>
              <a:path w="218440" h="384809" extrusionOk="0">
                <a:moveTo>
                  <a:pt x="190564" y="217679"/>
                </a:moveTo>
                <a:lnTo>
                  <a:pt x="157691" y="217679"/>
                </a:lnTo>
                <a:lnTo>
                  <a:pt x="183868" y="250390"/>
                </a:lnTo>
                <a:lnTo>
                  <a:pt x="187522" y="255866"/>
                </a:lnTo>
                <a:lnTo>
                  <a:pt x="190151" y="261690"/>
                </a:lnTo>
                <a:lnTo>
                  <a:pt x="191790" y="267942"/>
                </a:lnTo>
                <a:lnTo>
                  <a:pt x="192350" y="274420"/>
                </a:lnTo>
                <a:lnTo>
                  <a:pt x="192350" y="301310"/>
                </a:lnTo>
                <a:lnTo>
                  <a:pt x="181146" y="345811"/>
                </a:lnTo>
                <a:lnTo>
                  <a:pt x="153806" y="358994"/>
                </a:lnTo>
                <a:lnTo>
                  <a:pt x="203033" y="358994"/>
                </a:lnTo>
                <a:lnTo>
                  <a:pt x="209036" y="348707"/>
                </a:lnTo>
                <a:lnTo>
                  <a:pt x="214064" y="334530"/>
                </a:lnTo>
                <a:lnTo>
                  <a:pt x="217030" y="318658"/>
                </a:lnTo>
                <a:lnTo>
                  <a:pt x="218003" y="301310"/>
                </a:lnTo>
                <a:lnTo>
                  <a:pt x="218003" y="274420"/>
                </a:lnTo>
                <a:lnTo>
                  <a:pt x="217076" y="263621"/>
                </a:lnTo>
                <a:lnTo>
                  <a:pt x="214352" y="253201"/>
                </a:lnTo>
                <a:lnTo>
                  <a:pt x="209919" y="243378"/>
                </a:lnTo>
                <a:lnTo>
                  <a:pt x="203868" y="234369"/>
                </a:lnTo>
                <a:lnTo>
                  <a:pt x="190564" y="217679"/>
                </a:lnTo>
                <a:close/>
              </a:path>
              <a:path w="218440" h="384809" extrusionOk="0">
                <a:moveTo>
                  <a:pt x="119950" y="243186"/>
                </a:moveTo>
                <a:lnTo>
                  <a:pt x="71620" y="243186"/>
                </a:lnTo>
                <a:lnTo>
                  <a:pt x="84290" y="244547"/>
                </a:lnTo>
                <a:lnTo>
                  <a:pt x="91096" y="248139"/>
                </a:lnTo>
                <a:lnTo>
                  <a:pt x="110781" y="272735"/>
                </a:lnTo>
                <a:lnTo>
                  <a:pt x="109630" y="275625"/>
                </a:lnTo>
                <a:lnTo>
                  <a:pt x="109001" y="278776"/>
                </a:lnTo>
                <a:lnTo>
                  <a:pt x="109001" y="282075"/>
                </a:lnTo>
                <a:lnTo>
                  <a:pt x="111007" y="292054"/>
                </a:lnTo>
                <a:lnTo>
                  <a:pt x="116488" y="300205"/>
                </a:lnTo>
                <a:lnTo>
                  <a:pt x="124639" y="305702"/>
                </a:lnTo>
                <a:lnTo>
                  <a:pt x="134655" y="307718"/>
                </a:lnTo>
                <a:lnTo>
                  <a:pt x="144627" y="305702"/>
                </a:lnTo>
                <a:lnTo>
                  <a:pt x="152783" y="300205"/>
                </a:lnTo>
                <a:lnTo>
                  <a:pt x="158288" y="292054"/>
                </a:lnTo>
                <a:lnTo>
                  <a:pt x="160309" y="282075"/>
                </a:lnTo>
                <a:lnTo>
                  <a:pt x="158288" y="272090"/>
                </a:lnTo>
                <a:lnTo>
                  <a:pt x="152783" y="263935"/>
                </a:lnTo>
                <a:lnTo>
                  <a:pt x="144627" y="258437"/>
                </a:lnTo>
                <a:lnTo>
                  <a:pt x="136157" y="256725"/>
                </a:lnTo>
                <a:lnTo>
                  <a:pt x="130781" y="256725"/>
                </a:lnTo>
                <a:lnTo>
                  <a:pt x="119950" y="243186"/>
                </a:lnTo>
                <a:close/>
              </a:path>
              <a:path w="218440" h="384809" extrusionOk="0">
                <a:moveTo>
                  <a:pt x="134655" y="256421"/>
                </a:moveTo>
                <a:lnTo>
                  <a:pt x="133294" y="256421"/>
                </a:lnTo>
                <a:lnTo>
                  <a:pt x="132037" y="256526"/>
                </a:lnTo>
                <a:lnTo>
                  <a:pt x="130781" y="256725"/>
                </a:lnTo>
                <a:lnTo>
                  <a:pt x="136157" y="256725"/>
                </a:lnTo>
                <a:lnTo>
                  <a:pt x="134655" y="256421"/>
                </a:lnTo>
                <a:close/>
              </a:path>
              <a:path w="218440" h="384809" extrusionOk="0">
                <a:moveTo>
                  <a:pt x="72151" y="218204"/>
                </a:moveTo>
                <a:lnTo>
                  <a:pt x="63858" y="219609"/>
                </a:lnTo>
                <a:lnTo>
                  <a:pt x="55857" y="222662"/>
                </a:lnTo>
                <a:lnTo>
                  <a:pt x="48375" y="227459"/>
                </a:lnTo>
                <a:lnTo>
                  <a:pt x="104111" y="227459"/>
                </a:lnTo>
                <a:lnTo>
                  <a:pt x="99877" y="224544"/>
                </a:lnTo>
                <a:lnTo>
                  <a:pt x="90475" y="220465"/>
                </a:lnTo>
                <a:lnTo>
                  <a:pt x="80510" y="218349"/>
                </a:lnTo>
                <a:lnTo>
                  <a:pt x="72151" y="218204"/>
                </a:lnTo>
                <a:close/>
              </a:path>
              <a:path w="218440" h="384809" extrusionOk="0">
                <a:moveTo>
                  <a:pt x="153806" y="166675"/>
                </a:moveTo>
                <a:lnTo>
                  <a:pt x="143841" y="168691"/>
                </a:lnTo>
                <a:lnTo>
                  <a:pt x="135688" y="174188"/>
                </a:lnTo>
                <a:lnTo>
                  <a:pt x="130184" y="182339"/>
                </a:lnTo>
                <a:lnTo>
                  <a:pt x="128163" y="192318"/>
                </a:lnTo>
                <a:lnTo>
                  <a:pt x="130184" y="202303"/>
                </a:lnTo>
                <a:lnTo>
                  <a:pt x="135688" y="210458"/>
                </a:lnTo>
                <a:lnTo>
                  <a:pt x="143841" y="215956"/>
                </a:lnTo>
                <a:lnTo>
                  <a:pt x="153806" y="217972"/>
                </a:lnTo>
                <a:lnTo>
                  <a:pt x="155178" y="217972"/>
                </a:lnTo>
                <a:lnTo>
                  <a:pt x="156424" y="217867"/>
                </a:lnTo>
                <a:lnTo>
                  <a:pt x="157691" y="217679"/>
                </a:lnTo>
                <a:lnTo>
                  <a:pt x="190564" y="217679"/>
                </a:lnTo>
                <a:lnTo>
                  <a:pt x="177795" y="201658"/>
                </a:lnTo>
                <a:lnTo>
                  <a:pt x="178842" y="198768"/>
                </a:lnTo>
                <a:lnTo>
                  <a:pt x="179470" y="195617"/>
                </a:lnTo>
                <a:lnTo>
                  <a:pt x="179470" y="192318"/>
                </a:lnTo>
                <a:lnTo>
                  <a:pt x="177464" y="182339"/>
                </a:lnTo>
                <a:lnTo>
                  <a:pt x="171982" y="174188"/>
                </a:lnTo>
                <a:lnTo>
                  <a:pt x="163828" y="168691"/>
                </a:lnTo>
                <a:lnTo>
                  <a:pt x="153806" y="166675"/>
                </a:lnTo>
                <a:close/>
              </a:path>
              <a:path w="218440" h="384809" extrusionOk="0">
                <a:moveTo>
                  <a:pt x="104108" y="157188"/>
                </a:moveTo>
                <a:lnTo>
                  <a:pt x="48375" y="157188"/>
                </a:lnTo>
                <a:lnTo>
                  <a:pt x="55857" y="161979"/>
                </a:lnTo>
                <a:lnTo>
                  <a:pt x="63858" y="165030"/>
                </a:lnTo>
                <a:lnTo>
                  <a:pt x="72151" y="166437"/>
                </a:lnTo>
                <a:lnTo>
                  <a:pt x="80510" y="166298"/>
                </a:lnTo>
                <a:lnTo>
                  <a:pt x="90475" y="164177"/>
                </a:lnTo>
                <a:lnTo>
                  <a:pt x="99877" y="160099"/>
                </a:lnTo>
                <a:lnTo>
                  <a:pt x="104108" y="157188"/>
                </a:lnTo>
                <a:close/>
              </a:path>
              <a:path w="218440" h="384809" extrusionOk="0">
                <a:moveTo>
                  <a:pt x="134655" y="76929"/>
                </a:moveTo>
                <a:lnTo>
                  <a:pt x="124639" y="78944"/>
                </a:lnTo>
                <a:lnTo>
                  <a:pt x="116488" y="84438"/>
                </a:lnTo>
                <a:lnTo>
                  <a:pt x="111007" y="92589"/>
                </a:lnTo>
                <a:lnTo>
                  <a:pt x="109001" y="102572"/>
                </a:lnTo>
                <a:lnTo>
                  <a:pt x="109001" y="105860"/>
                </a:lnTo>
                <a:lnTo>
                  <a:pt x="109630" y="109012"/>
                </a:lnTo>
                <a:lnTo>
                  <a:pt x="110781" y="111912"/>
                </a:lnTo>
                <a:lnTo>
                  <a:pt x="91096" y="136508"/>
                </a:lnTo>
                <a:lnTo>
                  <a:pt x="84290" y="140110"/>
                </a:lnTo>
                <a:lnTo>
                  <a:pt x="71620" y="141461"/>
                </a:lnTo>
                <a:lnTo>
                  <a:pt x="119950" y="141461"/>
                </a:lnTo>
                <a:lnTo>
                  <a:pt x="130781" y="127922"/>
                </a:lnTo>
                <a:lnTo>
                  <a:pt x="136106" y="127922"/>
                </a:lnTo>
                <a:lnTo>
                  <a:pt x="144627" y="126201"/>
                </a:lnTo>
                <a:lnTo>
                  <a:pt x="152783" y="120707"/>
                </a:lnTo>
                <a:lnTo>
                  <a:pt x="158288" y="112556"/>
                </a:lnTo>
                <a:lnTo>
                  <a:pt x="160309" y="102572"/>
                </a:lnTo>
                <a:lnTo>
                  <a:pt x="158288" y="92589"/>
                </a:lnTo>
                <a:lnTo>
                  <a:pt x="152783" y="84438"/>
                </a:lnTo>
                <a:lnTo>
                  <a:pt x="144627" y="78944"/>
                </a:lnTo>
                <a:lnTo>
                  <a:pt x="134655" y="76929"/>
                </a:lnTo>
                <a:close/>
              </a:path>
              <a:path w="218440" h="384809" extrusionOk="0">
                <a:moveTo>
                  <a:pt x="136106" y="127922"/>
                </a:moveTo>
                <a:lnTo>
                  <a:pt x="130781" y="127922"/>
                </a:lnTo>
                <a:lnTo>
                  <a:pt x="132037" y="128111"/>
                </a:lnTo>
                <a:lnTo>
                  <a:pt x="133294" y="128215"/>
                </a:lnTo>
                <a:lnTo>
                  <a:pt x="134655" y="128215"/>
                </a:lnTo>
                <a:lnTo>
                  <a:pt x="136106" y="127922"/>
                </a:lnTo>
                <a:close/>
              </a:path>
              <a:path w="218440" h="384809" extrusionOk="0">
                <a:moveTo>
                  <a:pt x="170776" y="25643"/>
                </a:moveTo>
                <a:lnTo>
                  <a:pt x="159471" y="25643"/>
                </a:lnTo>
                <a:lnTo>
                  <a:pt x="164916" y="26543"/>
                </a:lnTo>
                <a:lnTo>
                  <a:pt x="169942" y="28198"/>
                </a:lnTo>
                <a:lnTo>
                  <a:pt x="170776" y="25643"/>
                </a:lnTo>
                <a:close/>
              </a:path>
            </a:pathLst>
          </a:custGeom>
          <a:solidFill>
            <a:srgbClr val="08090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9"/>
          <p:cNvSpPr/>
          <p:nvPr/>
        </p:nvSpPr>
        <p:spPr>
          <a:xfrm>
            <a:off x="8617509" y="483361"/>
            <a:ext cx="48030" cy="6025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9"/>
          <p:cNvSpPr/>
          <p:nvPr/>
        </p:nvSpPr>
        <p:spPr>
          <a:xfrm>
            <a:off x="8477680" y="483361"/>
            <a:ext cx="129627" cy="4617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9"/>
          <p:cNvSpPr/>
          <p:nvPr/>
        </p:nvSpPr>
        <p:spPr>
          <a:xfrm>
            <a:off x="8419574" y="483361"/>
            <a:ext cx="48030" cy="65783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9"/>
          <p:cNvSpPr/>
          <p:nvPr/>
        </p:nvSpPr>
        <p:spPr>
          <a:xfrm>
            <a:off x="8587502" y="380553"/>
            <a:ext cx="71909" cy="7683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9"/>
          <p:cNvSpPr/>
          <p:nvPr/>
        </p:nvSpPr>
        <p:spPr>
          <a:xfrm>
            <a:off x="8527971" y="380551"/>
            <a:ext cx="48713" cy="74992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9"/>
          <p:cNvSpPr/>
          <p:nvPr/>
        </p:nvSpPr>
        <p:spPr>
          <a:xfrm>
            <a:off x="8490585" y="436429"/>
            <a:ext cx="21950" cy="21164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7"/>
                </a:lnTo>
                <a:lnTo>
                  <a:pt x="7002" y="7005"/>
                </a:lnTo>
                <a:lnTo>
                  <a:pt x="1876" y="14621"/>
                </a:lnTo>
                <a:lnTo>
                  <a:pt x="0" y="23967"/>
                </a:lnTo>
                <a:lnTo>
                  <a:pt x="1876" y="33308"/>
                </a:lnTo>
                <a:lnTo>
                  <a:pt x="7002" y="40921"/>
                </a:lnTo>
                <a:lnTo>
                  <a:pt x="14621" y="46047"/>
                </a:lnTo>
                <a:lnTo>
                  <a:pt x="23978" y="47925"/>
                </a:lnTo>
                <a:lnTo>
                  <a:pt x="33290" y="46047"/>
                </a:lnTo>
                <a:lnTo>
                  <a:pt x="40914" y="40921"/>
                </a:lnTo>
                <a:lnTo>
                  <a:pt x="46065" y="33308"/>
                </a:lnTo>
                <a:lnTo>
                  <a:pt x="47956" y="23967"/>
                </a:lnTo>
                <a:lnTo>
                  <a:pt x="46065" y="14621"/>
                </a:lnTo>
                <a:lnTo>
                  <a:pt x="40914" y="7005"/>
                </a:lnTo>
                <a:lnTo>
                  <a:pt x="33290" y="1877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9"/>
          <p:cNvSpPr/>
          <p:nvPr/>
        </p:nvSpPr>
        <p:spPr>
          <a:xfrm>
            <a:off x="8466081" y="349758"/>
            <a:ext cx="0" cy="105822"/>
          </a:xfrm>
          <a:custGeom>
            <a:avLst/>
            <a:gdLst/>
            <a:ahLst/>
            <a:cxnLst/>
            <a:rect l="l" t="t" r="r" b="b"/>
            <a:pathLst>
              <a:path w="120000" h="241300" extrusionOk="0">
                <a:moveTo>
                  <a:pt x="0" y="0"/>
                </a:moveTo>
                <a:lnTo>
                  <a:pt x="0" y="241228"/>
                </a:lnTo>
              </a:path>
            </a:pathLst>
          </a:custGeom>
          <a:noFill/>
          <a:ln w="35475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39"/>
          <p:cNvSpPr/>
          <p:nvPr/>
        </p:nvSpPr>
        <p:spPr>
          <a:xfrm>
            <a:off x="8432409" y="380552"/>
            <a:ext cx="0" cy="75189"/>
          </a:xfrm>
          <a:custGeom>
            <a:avLst/>
            <a:gdLst/>
            <a:ahLst/>
            <a:cxnLst/>
            <a:rect l="l" t="t" r="r" b="b"/>
            <a:pathLst>
              <a:path w="120000" h="171450" extrusionOk="0">
                <a:moveTo>
                  <a:pt x="0" y="0"/>
                </a:moveTo>
                <a:lnTo>
                  <a:pt x="0" y="170884"/>
                </a:lnTo>
              </a:path>
            </a:pathLst>
          </a:custGeom>
          <a:noFill/>
          <a:ln w="35500" cap="flat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9"/>
          <p:cNvSpPr/>
          <p:nvPr/>
        </p:nvSpPr>
        <p:spPr>
          <a:xfrm>
            <a:off x="8421482" y="347128"/>
            <a:ext cx="21950" cy="21164"/>
          </a:xfrm>
          <a:custGeom>
            <a:avLst/>
            <a:gdLst/>
            <a:ahLst/>
            <a:cxnLst/>
            <a:rect l="l" t="t" r="r" b="b"/>
            <a:pathLst>
              <a:path w="48259" h="48259" extrusionOk="0">
                <a:moveTo>
                  <a:pt x="23978" y="0"/>
                </a:moveTo>
                <a:lnTo>
                  <a:pt x="14621" y="1876"/>
                </a:lnTo>
                <a:lnTo>
                  <a:pt x="7002" y="6999"/>
                </a:lnTo>
                <a:lnTo>
                  <a:pt x="1876" y="14612"/>
                </a:lnTo>
                <a:lnTo>
                  <a:pt x="0" y="23957"/>
                </a:lnTo>
                <a:lnTo>
                  <a:pt x="1891" y="33297"/>
                </a:lnTo>
                <a:lnTo>
                  <a:pt x="7041" y="40911"/>
                </a:lnTo>
                <a:lnTo>
                  <a:pt x="14665" y="46037"/>
                </a:lnTo>
                <a:lnTo>
                  <a:pt x="23978" y="47914"/>
                </a:lnTo>
                <a:lnTo>
                  <a:pt x="33335" y="46037"/>
                </a:lnTo>
                <a:lnTo>
                  <a:pt x="40954" y="40911"/>
                </a:lnTo>
                <a:lnTo>
                  <a:pt x="46080" y="33297"/>
                </a:lnTo>
                <a:lnTo>
                  <a:pt x="47956" y="23957"/>
                </a:lnTo>
                <a:lnTo>
                  <a:pt x="46065" y="14612"/>
                </a:lnTo>
                <a:lnTo>
                  <a:pt x="40914" y="6999"/>
                </a:lnTo>
                <a:lnTo>
                  <a:pt x="33290" y="1876"/>
                </a:lnTo>
                <a:lnTo>
                  <a:pt x="23978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9"/>
          <p:cNvSpPr/>
          <p:nvPr/>
        </p:nvSpPr>
        <p:spPr>
          <a:xfrm>
            <a:off x="8324898" y="378651"/>
            <a:ext cx="82007" cy="7880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9"/>
          <p:cNvSpPr/>
          <p:nvPr/>
        </p:nvSpPr>
        <p:spPr>
          <a:xfrm>
            <a:off x="8190355" y="378651"/>
            <a:ext cx="121304" cy="76860"/>
          </a:xfrm>
          <a:custGeom>
            <a:avLst/>
            <a:gdLst/>
            <a:ahLst/>
            <a:cxnLst/>
            <a:rect l="l" t="t" r="r" b="b"/>
            <a:pathLst>
              <a:path w="266700" h="175259" extrusionOk="0">
                <a:moveTo>
                  <a:pt x="34972" y="4334"/>
                </a:moveTo>
                <a:lnTo>
                  <a:pt x="0" y="4334"/>
                </a:lnTo>
                <a:lnTo>
                  <a:pt x="0" y="175219"/>
                </a:lnTo>
                <a:lnTo>
                  <a:pt x="34972" y="175219"/>
                </a:lnTo>
                <a:lnTo>
                  <a:pt x="34972" y="75275"/>
                </a:lnTo>
                <a:lnTo>
                  <a:pt x="38166" y="59554"/>
                </a:lnTo>
                <a:lnTo>
                  <a:pt x="46857" y="46713"/>
                </a:lnTo>
                <a:lnTo>
                  <a:pt x="59710" y="38054"/>
                </a:lnTo>
                <a:lnTo>
                  <a:pt x="75390" y="34878"/>
                </a:lnTo>
                <a:lnTo>
                  <a:pt x="255421" y="34878"/>
                </a:lnTo>
                <a:lnTo>
                  <a:pt x="250616" y="27245"/>
                </a:lnTo>
                <a:lnTo>
                  <a:pt x="133304" y="27245"/>
                </a:lnTo>
                <a:lnTo>
                  <a:pt x="123105" y="16324"/>
                </a:lnTo>
                <a:lnTo>
                  <a:pt x="34972" y="16324"/>
                </a:lnTo>
                <a:lnTo>
                  <a:pt x="34972" y="4334"/>
                </a:lnTo>
                <a:close/>
              </a:path>
              <a:path w="266700" h="175259" extrusionOk="0">
                <a:moveTo>
                  <a:pt x="191198" y="34878"/>
                </a:moveTo>
                <a:lnTo>
                  <a:pt x="75390" y="34878"/>
                </a:lnTo>
                <a:lnTo>
                  <a:pt x="91072" y="38068"/>
                </a:lnTo>
                <a:lnTo>
                  <a:pt x="103928" y="46752"/>
                </a:lnTo>
                <a:lnTo>
                  <a:pt x="112623" y="59598"/>
                </a:lnTo>
                <a:lnTo>
                  <a:pt x="115818" y="75275"/>
                </a:lnTo>
                <a:lnTo>
                  <a:pt x="115818" y="175219"/>
                </a:lnTo>
                <a:lnTo>
                  <a:pt x="150686" y="175219"/>
                </a:lnTo>
                <a:lnTo>
                  <a:pt x="150686" y="75275"/>
                </a:lnTo>
                <a:lnTo>
                  <a:pt x="153896" y="59554"/>
                </a:lnTo>
                <a:lnTo>
                  <a:pt x="162622" y="46713"/>
                </a:lnTo>
                <a:lnTo>
                  <a:pt x="175507" y="38054"/>
                </a:lnTo>
                <a:lnTo>
                  <a:pt x="191198" y="34878"/>
                </a:lnTo>
                <a:close/>
              </a:path>
              <a:path w="266700" h="175259" extrusionOk="0">
                <a:moveTo>
                  <a:pt x="255421" y="34878"/>
                </a:moveTo>
                <a:lnTo>
                  <a:pt x="191198" y="34878"/>
                </a:lnTo>
                <a:lnTo>
                  <a:pt x="206878" y="38068"/>
                </a:lnTo>
                <a:lnTo>
                  <a:pt x="219731" y="46752"/>
                </a:lnTo>
                <a:lnTo>
                  <a:pt x="228422" y="59598"/>
                </a:lnTo>
                <a:lnTo>
                  <a:pt x="231615" y="75275"/>
                </a:lnTo>
                <a:lnTo>
                  <a:pt x="231615" y="175219"/>
                </a:lnTo>
                <a:lnTo>
                  <a:pt x="266484" y="175219"/>
                </a:lnTo>
                <a:lnTo>
                  <a:pt x="266484" y="75275"/>
                </a:lnTo>
                <a:lnTo>
                  <a:pt x="261280" y="44187"/>
                </a:lnTo>
                <a:lnTo>
                  <a:pt x="255421" y="34878"/>
                </a:lnTo>
                <a:close/>
              </a:path>
              <a:path w="266700" h="175259" extrusionOk="0">
                <a:moveTo>
                  <a:pt x="193292" y="0"/>
                </a:moveTo>
                <a:lnTo>
                  <a:pt x="176031" y="1911"/>
                </a:lnTo>
                <a:lnTo>
                  <a:pt x="159768" y="7367"/>
                </a:lnTo>
                <a:lnTo>
                  <a:pt x="145270" y="15951"/>
                </a:lnTo>
                <a:lnTo>
                  <a:pt x="133304" y="27245"/>
                </a:lnTo>
                <a:lnTo>
                  <a:pt x="250616" y="27245"/>
                </a:lnTo>
                <a:lnTo>
                  <a:pt x="246344" y="20458"/>
                </a:lnTo>
                <a:lnTo>
                  <a:pt x="223180" y="5319"/>
                </a:lnTo>
                <a:lnTo>
                  <a:pt x="193292" y="0"/>
                </a:lnTo>
                <a:close/>
              </a:path>
              <a:path w="266700" h="175259" extrusionOk="0">
                <a:moveTo>
                  <a:pt x="77390" y="0"/>
                </a:moveTo>
                <a:lnTo>
                  <a:pt x="63322" y="1525"/>
                </a:lnTo>
                <a:lnTo>
                  <a:pt x="51504" y="5429"/>
                </a:lnTo>
                <a:lnTo>
                  <a:pt x="42026" y="10698"/>
                </a:lnTo>
                <a:lnTo>
                  <a:pt x="34972" y="16324"/>
                </a:lnTo>
                <a:lnTo>
                  <a:pt x="123105" y="16324"/>
                </a:lnTo>
                <a:lnTo>
                  <a:pt x="122711" y="15902"/>
                </a:lnTo>
                <a:lnTo>
                  <a:pt x="109898" y="7324"/>
                </a:lnTo>
                <a:lnTo>
                  <a:pt x="94810" y="1895"/>
                </a:lnTo>
                <a:lnTo>
                  <a:pt x="7739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9"/>
          <p:cNvSpPr/>
          <p:nvPr/>
        </p:nvSpPr>
        <p:spPr>
          <a:xfrm>
            <a:off x="7972473" y="334557"/>
            <a:ext cx="170692" cy="164581"/>
          </a:xfrm>
          <a:custGeom>
            <a:avLst/>
            <a:gdLst/>
            <a:ahLst/>
            <a:cxnLst/>
            <a:rect l="l" t="t" r="r" b="b"/>
            <a:pathLst>
              <a:path w="375284" h="375284" extrusionOk="0">
                <a:moveTo>
                  <a:pt x="187533" y="0"/>
                </a:moveTo>
                <a:lnTo>
                  <a:pt x="137757" y="6707"/>
                </a:lnTo>
                <a:lnTo>
                  <a:pt x="92981" y="25629"/>
                </a:lnTo>
                <a:lnTo>
                  <a:pt x="55011" y="54964"/>
                </a:lnTo>
                <a:lnTo>
                  <a:pt x="25653" y="92911"/>
                </a:lnTo>
                <a:lnTo>
                  <a:pt x="6714" y="137670"/>
                </a:lnTo>
                <a:lnTo>
                  <a:pt x="0" y="187439"/>
                </a:lnTo>
                <a:lnTo>
                  <a:pt x="6726" y="237229"/>
                </a:lnTo>
                <a:lnTo>
                  <a:pt x="25653" y="281939"/>
                </a:lnTo>
                <a:lnTo>
                  <a:pt x="55011" y="319861"/>
                </a:lnTo>
                <a:lnTo>
                  <a:pt x="92981" y="349171"/>
                </a:lnTo>
                <a:lnTo>
                  <a:pt x="137757" y="368074"/>
                </a:lnTo>
                <a:lnTo>
                  <a:pt x="187533" y="374773"/>
                </a:lnTo>
                <a:lnTo>
                  <a:pt x="215646" y="372677"/>
                </a:lnTo>
                <a:lnTo>
                  <a:pt x="242885" y="366463"/>
                </a:lnTo>
                <a:lnTo>
                  <a:pt x="268887" y="356242"/>
                </a:lnTo>
                <a:lnTo>
                  <a:pt x="293289" y="342125"/>
                </a:lnTo>
                <a:lnTo>
                  <a:pt x="293813" y="341769"/>
                </a:lnTo>
                <a:lnTo>
                  <a:pt x="289061" y="336241"/>
                </a:lnTo>
                <a:lnTo>
                  <a:pt x="187533" y="336241"/>
                </a:lnTo>
                <a:lnTo>
                  <a:pt x="140514" y="328634"/>
                </a:lnTo>
                <a:lnTo>
                  <a:pt x="99621" y="307465"/>
                </a:lnTo>
                <a:lnTo>
                  <a:pt x="67338" y="275208"/>
                </a:lnTo>
                <a:lnTo>
                  <a:pt x="46148" y="234340"/>
                </a:lnTo>
                <a:lnTo>
                  <a:pt x="38532" y="187334"/>
                </a:lnTo>
                <a:lnTo>
                  <a:pt x="46148" y="140318"/>
                </a:lnTo>
                <a:lnTo>
                  <a:pt x="67338" y="99444"/>
                </a:lnTo>
                <a:lnTo>
                  <a:pt x="99621" y="67184"/>
                </a:lnTo>
                <a:lnTo>
                  <a:pt x="140514" y="46013"/>
                </a:lnTo>
                <a:lnTo>
                  <a:pt x="187533" y="38407"/>
                </a:lnTo>
                <a:lnTo>
                  <a:pt x="298708" y="38407"/>
                </a:lnTo>
                <a:lnTo>
                  <a:pt x="282155" y="25625"/>
                </a:lnTo>
                <a:lnTo>
                  <a:pt x="237353" y="6706"/>
                </a:lnTo>
                <a:lnTo>
                  <a:pt x="187533" y="0"/>
                </a:lnTo>
                <a:close/>
              </a:path>
              <a:path w="375284" h="375284" extrusionOk="0">
                <a:moveTo>
                  <a:pt x="268578" y="312409"/>
                </a:moveTo>
                <a:lnTo>
                  <a:pt x="268054" y="312639"/>
                </a:lnTo>
                <a:lnTo>
                  <a:pt x="249352" y="322816"/>
                </a:lnTo>
                <a:lnTo>
                  <a:pt x="229525" y="330208"/>
                </a:lnTo>
                <a:lnTo>
                  <a:pt x="208833" y="334716"/>
                </a:lnTo>
                <a:lnTo>
                  <a:pt x="187533" y="336241"/>
                </a:lnTo>
                <a:lnTo>
                  <a:pt x="289061" y="336241"/>
                </a:lnTo>
                <a:lnTo>
                  <a:pt x="268578" y="312409"/>
                </a:lnTo>
                <a:close/>
              </a:path>
              <a:path w="375284" h="375284" extrusionOk="0">
                <a:moveTo>
                  <a:pt x="359261" y="254149"/>
                </a:moveTo>
                <a:lnTo>
                  <a:pt x="254651" y="254149"/>
                </a:lnTo>
                <a:lnTo>
                  <a:pt x="263675" y="265140"/>
                </a:lnTo>
                <a:lnTo>
                  <a:pt x="274770" y="273633"/>
                </a:lnTo>
                <a:lnTo>
                  <a:pt x="287536" y="279372"/>
                </a:lnTo>
                <a:lnTo>
                  <a:pt x="301571" y="282106"/>
                </a:lnTo>
                <a:lnTo>
                  <a:pt x="305016" y="282336"/>
                </a:lnTo>
                <a:lnTo>
                  <a:pt x="306692" y="282336"/>
                </a:lnTo>
                <a:lnTo>
                  <a:pt x="344701" y="269541"/>
                </a:lnTo>
                <a:lnTo>
                  <a:pt x="359261" y="254149"/>
                </a:lnTo>
                <a:close/>
              </a:path>
              <a:path w="375284" h="375284" extrusionOk="0">
                <a:moveTo>
                  <a:pt x="187428" y="92552"/>
                </a:moveTo>
                <a:lnTo>
                  <a:pt x="150563" y="100011"/>
                </a:lnTo>
                <a:lnTo>
                  <a:pt x="120402" y="120341"/>
                </a:lnTo>
                <a:lnTo>
                  <a:pt x="100037" y="150473"/>
                </a:lnTo>
                <a:lnTo>
                  <a:pt x="92562" y="187334"/>
                </a:lnTo>
                <a:lnTo>
                  <a:pt x="100037" y="224189"/>
                </a:lnTo>
                <a:lnTo>
                  <a:pt x="120402" y="254318"/>
                </a:lnTo>
                <a:lnTo>
                  <a:pt x="150563" y="274647"/>
                </a:lnTo>
                <a:lnTo>
                  <a:pt x="187428" y="282106"/>
                </a:lnTo>
                <a:lnTo>
                  <a:pt x="206148" y="280265"/>
                </a:lnTo>
                <a:lnTo>
                  <a:pt x="223867" y="274865"/>
                </a:lnTo>
                <a:lnTo>
                  <a:pt x="240172" y="266097"/>
                </a:lnTo>
                <a:lnTo>
                  <a:pt x="254651" y="254149"/>
                </a:lnTo>
                <a:lnTo>
                  <a:pt x="359261" y="254149"/>
                </a:lnTo>
                <a:lnTo>
                  <a:pt x="359364" y="254021"/>
                </a:lnTo>
                <a:lnTo>
                  <a:pt x="364849" y="244450"/>
                </a:lnTo>
                <a:lnTo>
                  <a:pt x="365097" y="243814"/>
                </a:lnTo>
                <a:lnTo>
                  <a:pt x="304702" y="243814"/>
                </a:lnTo>
                <a:lnTo>
                  <a:pt x="304226" y="243699"/>
                </a:lnTo>
                <a:lnTo>
                  <a:pt x="187533" y="243699"/>
                </a:lnTo>
                <a:lnTo>
                  <a:pt x="165611" y="239267"/>
                </a:lnTo>
                <a:lnTo>
                  <a:pt x="147704" y="227182"/>
                </a:lnTo>
                <a:lnTo>
                  <a:pt x="135629" y="209265"/>
                </a:lnTo>
                <a:lnTo>
                  <a:pt x="131200" y="187334"/>
                </a:lnTo>
                <a:lnTo>
                  <a:pt x="135629" y="165393"/>
                </a:lnTo>
                <a:lnTo>
                  <a:pt x="147704" y="147473"/>
                </a:lnTo>
                <a:lnTo>
                  <a:pt x="165611" y="135390"/>
                </a:lnTo>
                <a:lnTo>
                  <a:pt x="187533" y="130959"/>
                </a:lnTo>
                <a:lnTo>
                  <a:pt x="261662" y="130959"/>
                </a:lnTo>
                <a:lnTo>
                  <a:pt x="254494" y="120341"/>
                </a:lnTo>
                <a:lnTo>
                  <a:pt x="224338" y="100011"/>
                </a:lnTo>
                <a:lnTo>
                  <a:pt x="187428" y="92552"/>
                </a:lnTo>
                <a:close/>
              </a:path>
              <a:path w="375284" h="375284" extrusionOk="0">
                <a:moveTo>
                  <a:pt x="298708" y="38407"/>
                </a:moveTo>
                <a:lnTo>
                  <a:pt x="187533" y="38407"/>
                </a:lnTo>
                <a:lnTo>
                  <a:pt x="234603" y="46013"/>
                </a:lnTo>
                <a:lnTo>
                  <a:pt x="275527" y="67184"/>
                </a:lnTo>
                <a:lnTo>
                  <a:pt x="307826" y="99444"/>
                </a:lnTo>
                <a:lnTo>
                  <a:pt x="329022" y="140318"/>
                </a:lnTo>
                <a:lnTo>
                  <a:pt x="336638" y="187334"/>
                </a:lnTo>
                <a:lnTo>
                  <a:pt x="336421" y="195346"/>
                </a:lnTo>
                <a:lnTo>
                  <a:pt x="320932" y="239178"/>
                </a:lnTo>
                <a:lnTo>
                  <a:pt x="304702" y="243814"/>
                </a:lnTo>
                <a:lnTo>
                  <a:pt x="365097" y="243814"/>
                </a:lnTo>
                <a:lnTo>
                  <a:pt x="368994" y="233835"/>
                </a:lnTo>
                <a:lnTo>
                  <a:pt x="371088" y="225961"/>
                </a:lnTo>
                <a:lnTo>
                  <a:pt x="371088" y="225741"/>
                </a:lnTo>
                <a:lnTo>
                  <a:pt x="372858" y="216794"/>
                </a:lnTo>
                <a:lnTo>
                  <a:pt x="374098" y="207586"/>
                </a:lnTo>
                <a:lnTo>
                  <a:pt x="374828" y="197854"/>
                </a:lnTo>
                <a:lnTo>
                  <a:pt x="375067" y="187334"/>
                </a:lnTo>
                <a:lnTo>
                  <a:pt x="368396" y="137609"/>
                </a:lnTo>
                <a:lnTo>
                  <a:pt x="349483" y="92880"/>
                </a:lnTo>
                <a:lnTo>
                  <a:pt x="320134" y="54951"/>
                </a:lnTo>
                <a:lnTo>
                  <a:pt x="298708" y="38407"/>
                </a:lnTo>
                <a:close/>
              </a:path>
              <a:path w="375284" h="375284" extrusionOk="0">
                <a:moveTo>
                  <a:pt x="261662" y="130959"/>
                </a:moveTo>
                <a:lnTo>
                  <a:pt x="187533" y="130959"/>
                </a:lnTo>
                <a:lnTo>
                  <a:pt x="209517" y="135408"/>
                </a:lnTo>
                <a:lnTo>
                  <a:pt x="227459" y="147520"/>
                </a:lnTo>
                <a:lnTo>
                  <a:pt x="239549" y="165446"/>
                </a:lnTo>
                <a:lnTo>
                  <a:pt x="243982" y="187334"/>
                </a:lnTo>
                <a:lnTo>
                  <a:pt x="239549" y="209265"/>
                </a:lnTo>
                <a:lnTo>
                  <a:pt x="227459" y="227182"/>
                </a:lnTo>
                <a:lnTo>
                  <a:pt x="209517" y="239267"/>
                </a:lnTo>
                <a:lnTo>
                  <a:pt x="187533" y="243699"/>
                </a:lnTo>
                <a:lnTo>
                  <a:pt x="304226" y="243699"/>
                </a:lnTo>
                <a:lnTo>
                  <a:pt x="296888" y="241926"/>
                </a:lnTo>
                <a:lnTo>
                  <a:pt x="289694" y="237229"/>
                </a:lnTo>
                <a:lnTo>
                  <a:pt x="284401" y="229338"/>
                </a:lnTo>
                <a:lnTo>
                  <a:pt x="282295" y="217867"/>
                </a:lnTo>
                <a:lnTo>
                  <a:pt x="282295" y="187334"/>
                </a:lnTo>
                <a:lnTo>
                  <a:pt x="274834" y="150473"/>
                </a:lnTo>
                <a:lnTo>
                  <a:pt x="261662" y="130959"/>
                </a:lnTo>
                <a:close/>
              </a:path>
            </a:pathLst>
          </a:custGeom>
          <a:solidFill>
            <a:srgbClr val="FB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9"/>
          <p:cNvSpPr/>
          <p:nvPr/>
        </p:nvSpPr>
        <p:spPr>
          <a:xfrm>
            <a:off x="476250" y="335216"/>
            <a:ext cx="162027" cy="156226"/>
          </a:xfrm>
          <a:custGeom>
            <a:avLst/>
            <a:gdLst/>
            <a:ahLst/>
            <a:cxnLst/>
            <a:rect l="l" t="t" r="r" b="b"/>
            <a:pathLst>
              <a:path w="356234" h="356234" extrusionOk="0">
                <a:moveTo>
                  <a:pt x="178005" y="0"/>
                </a:moveTo>
                <a:lnTo>
                  <a:pt x="130683" y="6358"/>
                </a:lnTo>
                <a:lnTo>
                  <a:pt x="88161" y="24302"/>
                </a:lnTo>
                <a:lnTo>
                  <a:pt x="52135" y="52135"/>
                </a:lnTo>
                <a:lnTo>
                  <a:pt x="24302" y="88161"/>
                </a:lnTo>
                <a:lnTo>
                  <a:pt x="6358" y="130683"/>
                </a:lnTo>
                <a:lnTo>
                  <a:pt x="0" y="178005"/>
                </a:lnTo>
                <a:lnTo>
                  <a:pt x="6358" y="225326"/>
                </a:lnTo>
                <a:lnTo>
                  <a:pt x="24302" y="267848"/>
                </a:lnTo>
                <a:lnTo>
                  <a:pt x="52135" y="303874"/>
                </a:lnTo>
                <a:lnTo>
                  <a:pt x="88161" y="331707"/>
                </a:lnTo>
                <a:lnTo>
                  <a:pt x="130683" y="349651"/>
                </a:lnTo>
                <a:lnTo>
                  <a:pt x="178005" y="356010"/>
                </a:lnTo>
                <a:lnTo>
                  <a:pt x="225326" y="349651"/>
                </a:lnTo>
                <a:lnTo>
                  <a:pt x="267848" y="331707"/>
                </a:lnTo>
                <a:lnTo>
                  <a:pt x="303874" y="303874"/>
                </a:lnTo>
                <a:lnTo>
                  <a:pt x="331707" y="267848"/>
                </a:lnTo>
                <a:lnTo>
                  <a:pt x="349651" y="225326"/>
                </a:lnTo>
                <a:lnTo>
                  <a:pt x="356010" y="178005"/>
                </a:lnTo>
                <a:lnTo>
                  <a:pt x="349651" y="130683"/>
                </a:lnTo>
                <a:lnTo>
                  <a:pt x="331707" y="88161"/>
                </a:lnTo>
                <a:lnTo>
                  <a:pt x="303874" y="52135"/>
                </a:lnTo>
                <a:lnTo>
                  <a:pt x="267848" y="24302"/>
                </a:lnTo>
                <a:lnTo>
                  <a:pt x="225326" y="6358"/>
                </a:lnTo>
                <a:lnTo>
                  <a:pt x="178005" y="0"/>
                </a:lnTo>
                <a:close/>
              </a:path>
            </a:pathLst>
          </a:custGeom>
          <a:solidFill>
            <a:srgbClr val="6339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9"/>
          <p:cNvSpPr/>
          <p:nvPr/>
        </p:nvSpPr>
        <p:spPr>
          <a:xfrm>
            <a:off x="614363" y="380808"/>
            <a:ext cx="124192" cy="119746"/>
          </a:xfrm>
          <a:custGeom>
            <a:avLst/>
            <a:gdLst/>
            <a:ahLst/>
            <a:cxnLst/>
            <a:rect l="l" t="t" r="r" b="b"/>
            <a:pathLst>
              <a:path w="273050" h="273050" extrusionOk="0">
                <a:moveTo>
                  <a:pt x="198946" y="0"/>
                </a:moveTo>
                <a:lnTo>
                  <a:pt x="171084" y="5422"/>
                </a:lnTo>
                <a:lnTo>
                  <a:pt x="146592" y="21690"/>
                </a:lnTo>
                <a:lnTo>
                  <a:pt x="0" y="168282"/>
                </a:lnTo>
                <a:lnTo>
                  <a:pt x="104708" y="272991"/>
                </a:lnTo>
                <a:lnTo>
                  <a:pt x="251301" y="126399"/>
                </a:lnTo>
                <a:lnTo>
                  <a:pt x="267563" y="101904"/>
                </a:lnTo>
                <a:lnTo>
                  <a:pt x="272983" y="74044"/>
                </a:lnTo>
                <a:lnTo>
                  <a:pt x="267563" y="46185"/>
                </a:lnTo>
                <a:lnTo>
                  <a:pt x="251301" y="21690"/>
                </a:lnTo>
                <a:lnTo>
                  <a:pt x="226809" y="5422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9"/>
          <p:cNvSpPr/>
          <p:nvPr/>
        </p:nvSpPr>
        <p:spPr>
          <a:xfrm>
            <a:off x="571500" y="338138"/>
            <a:ext cx="121015" cy="116683"/>
          </a:xfrm>
          <a:custGeom>
            <a:avLst/>
            <a:gdLst/>
            <a:ahLst/>
            <a:cxnLst/>
            <a:rect l="l" t="t" r="r" b="b"/>
            <a:pathLst>
              <a:path w="266065" h="266065" extrusionOk="0">
                <a:moveTo>
                  <a:pt x="198946" y="0"/>
                </a:moveTo>
                <a:lnTo>
                  <a:pt x="173870" y="4878"/>
                </a:lnTo>
                <a:lnTo>
                  <a:pt x="151827" y="19515"/>
                </a:lnTo>
                <a:lnTo>
                  <a:pt x="0" y="171342"/>
                </a:lnTo>
                <a:lnTo>
                  <a:pt x="94237" y="265580"/>
                </a:lnTo>
                <a:lnTo>
                  <a:pt x="246065" y="113753"/>
                </a:lnTo>
                <a:lnTo>
                  <a:pt x="260702" y="91710"/>
                </a:lnTo>
                <a:lnTo>
                  <a:pt x="265580" y="66634"/>
                </a:lnTo>
                <a:lnTo>
                  <a:pt x="260702" y="41557"/>
                </a:lnTo>
                <a:lnTo>
                  <a:pt x="246065" y="19515"/>
                </a:lnTo>
                <a:lnTo>
                  <a:pt x="224022" y="4878"/>
                </a:lnTo>
                <a:lnTo>
                  <a:pt x="198946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9"/>
          <p:cNvSpPr/>
          <p:nvPr/>
        </p:nvSpPr>
        <p:spPr>
          <a:xfrm>
            <a:off x="571500" y="326031"/>
            <a:ext cx="181089" cy="174606"/>
          </a:xfrm>
          <a:custGeom>
            <a:avLst/>
            <a:gdLst/>
            <a:ahLst/>
            <a:cxnLst/>
            <a:rect l="l" t="t" r="r" b="b"/>
            <a:pathLst>
              <a:path w="398144" h="398144" extrusionOk="0">
                <a:moveTo>
                  <a:pt x="198946" y="0"/>
                </a:moveTo>
                <a:lnTo>
                  <a:pt x="0" y="198946"/>
                </a:lnTo>
                <a:lnTo>
                  <a:pt x="198946" y="397893"/>
                </a:lnTo>
                <a:lnTo>
                  <a:pt x="397893" y="198946"/>
                </a:lnTo>
                <a:lnTo>
                  <a:pt x="198946" y="0"/>
                </a:lnTo>
                <a:close/>
              </a:path>
            </a:pathLst>
          </a:custGeom>
          <a:solidFill>
            <a:srgbClr val="B5A6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39"/>
          <p:cNvSpPr/>
          <p:nvPr/>
        </p:nvSpPr>
        <p:spPr>
          <a:xfrm>
            <a:off x="863227" y="360793"/>
            <a:ext cx="2423075" cy="14432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4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9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5517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0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87375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1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4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2855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4472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олько заголовок">
  <p:cSld name="20_Только заголовок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3"/>
          <p:cNvSpPr txBox="1"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8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3"/>
          <p:cNvSpPr txBox="1">
            <a:spLocks noGrp="1"/>
          </p:cNvSpPr>
          <p:nvPr>
            <p:ph type="body" idx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42900" lvl="0" indent="-317564" algn="l">
              <a:lnSpc>
                <a:spcPct val="142738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068"/>
              <a:buFont typeface="Arial"/>
              <a:buAutoNum type="arabicPeriod"/>
              <a:defRPr sz="1534">
                <a:latin typeface="Roboto"/>
                <a:ea typeface="Roboto"/>
                <a:cs typeface="Roboto"/>
                <a:sym typeface="Roboto"/>
              </a:defRPr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7"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37"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3772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33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536" cy="24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3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33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5621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0.png"/><Relationship Id="rId4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0.png"/><Relationship Id="rId4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0.png"/><Relationship Id="rId4" Type="http://schemas.openxmlformats.org/officeDocument/2006/relationships/image" Target="../media/image62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40.png"/><Relationship Id="rId4" Type="http://schemas.openxmlformats.org/officeDocument/2006/relationships/image" Target="../media/image63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3.gif"/><Relationship Id="rId5" Type="http://schemas.openxmlformats.org/officeDocument/2006/relationships/image" Target="../media/image72.gif"/><Relationship Id="rId4" Type="http://schemas.openxmlformats.org/officeDocument/2006/relationships/image" Target="../media/image71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18. Что нужно для завершения проекта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на самом деле?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8684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e333455ee_0_6"/>
          <p:cNvSpPr txBox="1">
            <a:spLocks noGrp="1"/>
          </p:cNvSpPr>
          <p:nvPr>
            <p:ph type="title"/>
          </p:nvPr>
        </p:nvSpPr>
        <p:spPr>
          <a:xfrm>
            <a:off x="597306" y="780227"/>
            <a:ext cx="786555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 на самом деле?</a:t>
            </a:r>
            <a:endParaRPr sz="2894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40" name="Google Shape;340;gce333455ee_0_6"/>
          <p:cNvSpPr txBox="1"/>
          <p:nvPr/>
        </p:nvSpPr>
        <p:spPr>
          <a:xfrm>
            <a:off x="601190" y="1521629"/>
            <a:ext cx="5202225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 финального тестирования (эксплуатационного испытания) – 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убедить клиента подписать акт приёма-передачи.</a:t>
            </a:r>
            <a:endParaRPr sz="1050" dirty="0"/>
          </a:p>
          <a:p>
            <a:pPr algn="just" defTabSz="685800">
              <a:lnSpc>
                <a:spcPct val="150000"/>
              </a:lnSpc>
              <a:buSzPts val="1800"/>
              <a:defRPr/>
            </a:pPr>
            <a:endParaRPr sz="1050" dirty="0"/>
          </a:p>
        </p:txBody>
      </p:sp>
      <p:pic>
        <p:nvPicPr>
          <p:cNvPr id="341" name="Google Shape;341;gce333455ee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1636" y="1408810"/>
            <a:ext cx="2524344" cy="1648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ce333455ee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8275" y="3235512"/>
            <a:ext cx="2551065" cy="137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6;p54">
            <a:extLst>
              <a:ext uri="{FF2B5EF4-FFF2-40B4-BE49-F238E27FC236}">
                <a16:creationId xmlns:a16="http://schemas.microsoft.com/office/drawing/2014/main" id="{0751F62D-7A85-4C45-AC58-4FF9B743296B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56A45B9-4EB3-4938-BB25-725FBABFA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Какие бывают сценарии развития событий при тестировании продукта?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3785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e333455ee_0_50"/>
          <p:cNvSpPr txBox="1">
            <a:spLocks noGrp="1"/>
          </p:cNvSpPr>
          <p:nvPr>
            <p:ph type="title"/>
          </p:nvPr>
        </p:nvSpPr>
        <p:spPr>
          <a:xfrm>
            <a:off x="597306" y="780227"/>
            <a:ext cx="786555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R="2228"/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Процесс приёмки проекта </a:t>
            </a:r>
            <a:endParaRPr sz="2894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79" name="Google Shape;379;gce333455ee_0_50"/>
          <p:cNvSpPr txBox="1"/>
          <p:nvPr/>
        </p:nvSpPr>
        <p:spPr>
          <a:xfrm>
            <a:off x="601178" y="1521638"/>
            <a:ext cx="7410708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Плохой сценарий:</a:t>
            </a:r>
            <a:endParaRPr sz="1350" b="1" dirty="0">
              <a:solidFill>
                <a:srgbClr val="17365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endParaRPr sz="1350" b="1" dirty="0">
              <a:solidFill>
                <a:srgbClr val="17365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IBM Plex Sans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Заканчиваем разработку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IBM Plex Sans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Заказчик делает приёмку тем способом, который сам выберет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IBM Plex Sans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Мы лихорадочно делаем правки, от части правок пытаемся уклониться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IBM Plex Sans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Манипуляции и давление на клиента пока он не сдастся и не подпишет акт приёмки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C30812-2739-483C-B4DB-7C95987F0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206" y="3684595"/>
            <a:ext cx="2124934" cy="119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298DD57E-74EF-4E0A-873E-592568D1E713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2F05860-525E-407B-9B16-640D9B066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ce333455ee_0_88"/>
          <p:cNvSpPr txBox="1">
            <a:spLocks noGrp="1"/>
          </p:cNvSpPr>
          <p:nvPr>
            <p:ph type="title"/>
          </p:nvPr>
        </p:nvSpPr>
        <p:spPr>
          <a:xfrm>
            <a:off x="597306" y="780227"/>
            <a:ext cx="786555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Процесс приемки проекта </a:t>
            </a:r>
            <a:endParaRPr sz="2894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16" name="Google Shape;416;gce333455ee_0_88"/>
          <p:cNvSpPr txBox="1"/>
          <p:nvPr/>
        </p:nvSpPr>
        <p:spPr>
          <a:xfrm>
            <a:off x="601178" y="1521638"/>
            <a:ext cx="7118775" cy="287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Хороший сценарий:</a:t>
            </a:r>
            <a:endParaRPr sz="1350" b="1" dirty="0">
              <a:solidFill>
                <a:srgbClr val="17365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endParaRPr sz="1350" b="1" dirty="0">
              <a:solidFill>
                <a:srgbClr val="17365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IBM Plex Sans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При планировании бьём проект на фазы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IBM Plex Sans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При планировании проекта пишем также тест план, в котором определяемся 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верхнеуровнево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 как будет проходить приёмка и метрики здоровья продукта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IBM Plex Sans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Согласовываем это с заказчиком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IBM Plex Sans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В ходе работ над фазой пишем планы и инструкции для UAT-тестирования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IBM Plex Sans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Делаем официальную приёмку в конце каждой фазы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algn="just" defTabSz="685800">
              <a:lnSpc>
                <a:spcPct val="150000"/>
              </a:lnSpc>
              <a:buSzPts val="1800"/>
              <a:defRPr/>
            </a:pP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AF62B44-7C71-4AA2-8450-69911CA2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513" y="3037836"/>
            <a:ext cx="1549733" cy="177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7B9B3A02-E592-492B-92E1-2E7285D03EF4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D1B0F1E-28B3-48F4-AABE-C4B94251F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ce333455ee_0_160"/>
          <p:cNvSpPr txBox="1">
            <a:spLocks noGrp="1"/>
          </p:cNvSpPr>
          <p:nvPr>
            <p:ph type="title"/>
          </p:nvPr>
        </p:nvSpPr>
        <p:spPr>
          <a:xfrm>
            <a:off x="597306" y="780227"/>
            <a:ext cx="786555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Процесс приемки проекта </a:t>
            </a:r>
            <a:endParaRPr sz="2894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3" name="Google Shape;453;gce333455ee_0_160"/>
          <p:cNvSpPr txBox="1"/>
          <p:nvPr/>
        </p:nvSpPr>
        <p:spPr>
          <a:xfrm>
            <a:off x="601178" y="1521638"/>
            <a:ext cx="5552879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Экстремальный сценарий (или продуктовый):</a:t>
            </a:r>
            <a:endParaRPr sz="1350" b="1" dirty="0">
              <a:solidFill>
                <a:srgbClr val="17365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28625" indent="-342900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+mj-lt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При планировании бизнес-фичи пишем тест план, сценарии приёмки и ключевые метрики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28625" indent="-342900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+mj-lt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В ходе работ над фичей пишем план и инструкции для её UAT-тестирования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28625" indent="-342900" algn="just" defTabSz="685800">
              <a:lnSpc>
                <a:spcPct val="150000"/>
              </a:lnSpc>
              <a:buClr>
                <a:schemeClr val="accent4"/>
              </a:buClr>
              <a:buSzPct val="100000"/>
              <a:buFont typeface="+mj-lt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Делаем  UAT для каждой фичи по её завершению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algn="just" defTabSz="685800">
              <a:lnSpc>
                <a:spcPct val="150000"/>
              </a:lnSpc>
              <a:buSzPts val="1800"/>
              <a:defRPr/>
            </a:pP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4" name="Google Shape;454;gce333455ee_0_160"/>
          <p:cNvSpPr txBox="1"/>
          <p:nvPr/>
        </p:nvSpPr>
        <p:spPr>
          <a:xfrm>
            <a:off x="935288" y="3996319"/>
            <a:ext cx="6140250" cy="33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defTabSz="685800">
              <a:defRPr/>
            </a:pPr>
            <a:r>
              <a:rPr lang="ru-RU" sz="1275" dirty="0">
                <a:latin typeface="Calibri"/>
                <a:ea typeface="Calibri"/>
                <a:cs typeface="Calibri"/>
                <a:sym typeface="Calibri"/>
              </a:rPr>
              <a:t>Как оформлять приемку фичи? - договоренность о специальной колонке на доске</a:t>
            </a:r>
            <a:r>
              <a:rPr lang="en-US" sz="1275" dirty="0">
                <a:latin typeface="Calibri"/>
                <a:ea typeface="Calibri"/>
                <a:cs typeface="Calibri"/>
                <a:sym typeface="Calibri"/>
              </a:rPr>
              <a:t> Jira</a:t>
            </a:r>
            <a:endParaRPr sz="1275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21D6FE-8D88-4F45-B8D8-9FA55A8B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92" y="1783631"/>
            <a:ext cx="1659064" cy="15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09B9A818-6E70-4238-8350-7104B1862963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3889257-D2CA-41FE-9C64-3BBE9A2B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Это всё хорошо.</a:t>
            </a:r>
            <a:br>
              <a:rPr lang="ru-RU" dirty="0"/>
            </a:br>
            <a:r>
              <a:rPr lang="ru-RU" dirty="0"/>
              <a:t>Но что делать если всё пошло по плохому сценарию?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04248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e333455ee_0_124"/>
          <p:cNvSpPr txBox="1">
            <a:spLocks noGrp="1"/>
          </p:cNvSpPr>
          <p:nvPr>
            <p:ph type="title"/>
          </p:nvPr>
        </p:nvSpPr>
        <p:spPr>
          <a:xfrm>
            <a:off x="597306" y="780227"/>
            <a:ext cx="786555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R="2228"/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делать если всё пошло по плохому сценарию?</a:t>
            </a:r>
            <a:endParaRPr sz="2894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91" name="Google Shape;491;gce333455ee_0_124"/>
          <p:cNvSpPr txBox="1"/>
          <p:nvPr/>
        </p:nvSpPr>
        <p:spPr>
          <a:xfrm>
            <a:off x="601178" y="1921688"/>
            <a:ext cx="6902550" cy="287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Главная цель “зафиксироваться”.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Получить ФИНАЛЬНЫЙ список правок.  И на его основание написать и согласовать ФИНАЛЬНЫЙ план.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Подтвердить с заказчиком, что выполнение этих пунктов приведёт к сдаче проекта.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Если это не помогает - задумайтесь о фиксировании убытков (не попали в цели либо проблема на стороне клиента)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DAB05EB-3DEF-4E94-8A61-BB701274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881" y="3629475"/>
            <a:ext cx="822038" cy="115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03D26938-94F9-463D-85BE-475C288E1D6B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ED4EE4F-1130-4688-A07E-F0D9D96BC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Пара ошибок </a:t>
            </a:r>
            <a:r>
              <a:rPr lang="en-US" dirty="0"/>
              <a:t>PM </a:t>
            </a:r>
            <a:r>
              <a:rPr lang="ru-RU" dirty="0"/>
              <a:t>при тестировании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1549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79998509f6_0_46"/>
          <p:cNvSpPr txBox="1">
            <a:spLocks noGrp="1"/>
          </p:cNvSpPr>
          <p:nvPr>
            <p:ph type="title"/>
          </p:nvPr>
        </p:nvSpPr>
        <p:spPr>
          <a:xfrm>
            <a:off x="597306" y="780227"/>
            <a:ext cx="786555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Процессы тестирования</a:t>
            </a:r>
            <a:endParaRPr sz="2894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03" name="Google Shape;603;g79998509f6_0_46"/>
          <p:cNvSpPr txBox="1"/>
          <p:nvPr/>
        </p:nvSpPr>
        <p:spPr>
          <a:xfrm>
            <a:off x="601176" y="1521638"/>
            <a:ext cx="5932360" cy="259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Ошибка </a:t>
            </a:r>
            <a:r>
              <a:rPr lang="en-US" sz="13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PM</a:t>
            </a:r>
            <a:r>
              <a:rPr lang="ru-RU" sz="13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 - 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не видеть процесс, который есть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SzPts val="1800"/>
              <a:buFont typeface="IBM Plex Sans"/>
              <a:buChar char="-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подготовка задач к передаче в тестирование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SzPts val="1800"/>
              <a:buFont typeface="IBM Plex Sans"/>
              <a:buChar char="-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передача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SzPts val="1800"/>
              <a:buFont typeface="IBM Plex Sans"/>
              <a:buChar char="-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приоритезация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SzPts val="1800"/>
              <a:buFont typeface="IBM Plex Sans"/>
              <a:buChar char="-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подготовка сред тестирования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57175" algn="just" defTabSz="685800">
              <a:lnSpc>
                <a:spcPct val="150000"/>
              </a:lnSpc>
              <a:buSzPts val="1800"/>
              <a:buFont typeface="IBM Plex Sans"/>
              <a:buChar char="-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тд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. (процессы могут быть разными)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4" name="Google Shape;604;g79998509f6_0_46"/>
          <p:cNvSpPr txBox="1"/>
          <p:nvPr/>
        </p:nvSpPr>
        <p:spPr>
          <a:xfrm>
            <a:off x="705225" y="3986925"/>
            <a:ext cx="4607550" cy="34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defTabSz="685800"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Пример </a:t>
            </a:r>
            <a:r>
              <a:rPr lang="ru-RU" sz="1350" b="1" dirty="0">
                <a:solidFill>
                  <a:srgbClr val="00B050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Яндекс Деньги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1350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Яндекс Маркет</a:t>
            </a:r>
            <a:endParaRPr sz="1350" b="1" dirty="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617B61-2A64-4ACE-8009-CED12CBA9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652" y="1187245"/>
            <a:ext cx="2239722" cy="175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D96C005A-7CD1-49FE-A827-D4D91F94F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175" y="3165372"/>
            <a:ext cx="2393224" cy="147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Google Shape;396;p54">
            <a:extLst>
              <a:ext uri="{FF2B5EF4-FFF2-40B4-BE49-F238E27FC236}">
                <a16:creationId xmlns:a16="http://schemas.microsoft.com/office/drawing/2014/main" id="{A6F86DF0-697B-4CED-92A9-7CCDF06B2945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3E26CE2-05D7-4DB9-8E39-95BBAD0D6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Какие Вы знаете типы приёмочного тестирования?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516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6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669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Еще одно название приёмочного тестирования</a:t>
            </a:r>
            <a:endParaRPr sz="2669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17" name="Google Shape;717;p8"/>
          <p:cNvSpPr txBox="1"/>
          <p:nvPr/>
        </p:nvSpPr>
        <p:spPr>
          <a:xfrm>
            <a:off x="494921" y="1349884"/>
            <a:ext cx="8037021" cy="900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2400"/>
              <a:defRPr/>
            </a:pPr>
            <a:r>
              <a:rPr lang="ru-RU" sz="1800" b="1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UAT (User Acceptance Testing)  =  Пользовательское приёмочное тестирование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18" name="Google Shape;718;p8"/>
          <p:cNvSpPr txBox="1"/>
          <p:nvPr/>
        </p:nvSpPr>
        <p:spPr>
          <a:xfrm>
            <a:off x="494921" y="2183364"/>
            <a:ext cx="4606200" cy="265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2000"/>
              <a:defRPr/>
            </a:pP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Цели:</a:t>
            </a:r>
            <a:endParaRPr sz="900" dirty="0"/>
          </a:p>
          <a:p>
            <a:pPr marL="449263" indent="-439738" algn="just" defTabSz="685800">
              <a:buSzPct val="100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Определить, работает ли продукт так, как задумывалось при его создании.</a:t>
            </a:r>
            <a:endParaRPr sz="900" dirty="0"/>
          </a:p>
          <a:p>
            <a:pPr marL="449263" indent="-439738" algn="just" defTabSz="685800">
              <a:spcBef>
                <a:spcPts val="450"/>
              </a:spcBef>
              <a:buSzPct val="100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Определить, явно ли обозначены все доступные функции.</a:t>
            </a:r>
            <a:endParaRPr sz="900" dirty="0"/>
          </a:p>
          <a:p>
            <a:pPr marL="449263" indent="-439738" algn="just" defTabSz="685800">
              <a:spcBef>
                <a:spcPts val="450"/>
              </a:spcBef>
              <a:buSzPct val="100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Проверить продукт на наличие багов и сбоев, которые мешают ему выполнять свои основные функции.</a:t>
            </a:r>
            <a:endParaRPr sz="900" dirty="0"/>
          </a:p>
          <a:p>
            <a:pPr algn="just" defTabSz="685800">
              <a:lnSpc>
                <a:spcPct val="150000"/>
              </a:lnSpc>
              <a:spcBef>
                <a:spcPts val="450"/>
              </a:spcBef>
              <a:buSzPts val="2000"/>
              <a:defRPr/>
            </a:pPr>
            <a:r>
              <a:rPr lang="ru-RU" sz="1350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Важно: выявить кто должен проводить UAT, установить сроки и внести их в план проекта</a:t>
            </a:r>
            <a:endParaRPr sz="1350" dirty="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19" name="Google Shape;71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9783" y="1921965"/>
            <a:ext cx="3173038" cy="303771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6;p54">
            <a:extLst>
              <a:ext uri="{FF2B5EF4-FFF2-40B4-BE49-F238E27FC236}">
                <a16:creationId xmlns:a16="http://schemas.microsoft.com/office/drawing/2014/main" id="{2A1AA420-83B7-4D8B-BA96-E0F5C476A225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7CA6AD48-065B-4705-AB5F-0C6EEDB83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6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Типы тестирования </a:t>
            </a:r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UAT</a:t>
            </a:r>
            <a:endParaRPr sz="2894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756" name="Google Shape;756;p9"/>
          <p:cNvSpPr txBox="1"/>
          <p:nvPr/>
        </p:nvSpPr>
        <p:spPr>
          <a:xfrm>
            <a:off x="532174" y="1617980"/>
            <a:ext cx="5271317" cy="198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449263" indent="-449263" defTabSz="685800">
              <a:buSzPct val="100000"/>
              <a:buFont typeface="Noto Sans Symbols"/>
              <a:buChar char="✔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Альфа/бета тестирование</a:t>
            </a:r>
            <a:endParaRPr sz="1050" dirty="0"/>
          </a:p>
          <a:p>
            <a:pPr marL="449263" indent="-449263" defTabSz="685800">
              <a:spcBef>
                <a:spcPts val="450"/>
              </a:spcBef>
              <a:buSzPct val="100000"/>
              <a:buFont typeface="Noto Sans Symbols"/>
              <a:buChar char="✔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Контрактное приёмочное тестирование</a:t>
            </a:r>
            <a:endParaRPr sz="1050" dirty="0"/>
          </a:p>
          <a:p>
            <a:pPr marL="449263" indent="-449263" defTabSz="685800">
              <a:spcBef>
                <a:spcPts val="450"/>
              </a:spcBef>
              <a:buSzPct val="100000"/>
              <a:buFont typeface="Noto Sans Symbols"/>
              <a:buChar char="✔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Законодательное приёмочное тестирование</a:t>
            </a:r>
            <a:endParaRPr sz="1050" dirty="0"/>
          </a:p>
          <a:p>
            <a:pPr marL="449263" indent="-449263" defTabSz="685800">
              <a:spcBef>
                <a:spcPts val="450"/>
              </a:spcBef>
              <a:buSzPct val="100000"/>
              <a:buFont typeface="Noto Sans Symbols"/>
              <a:buChar char="✔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Операционное приёмочное тестирование</a:t>
            </a:r>
            <a:endParaRPr sz="1050" dirty="0"/>
          </a:p>
          <a:p>
            <a:pPr marL="449263" indent="-449263" defTabSz="685800">
              <a:spcBef>
                <a:spcPts val="450"/>
              </a:spcBef>
              <a:buSzPct val="100000"/>
              <a:buFont typeface="Noto Sans Symbols"/>
              <a:buChar char="✔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Тестирование по стратегии чёрного ящика</a:t>
            </a:r>
            <a:endParaRPr sz="1050" dirty="0"/>
          </a:p>
        </p:txBody>
      </p:sp>
      <p:pic>
        <p:nvPicPr>
          <p:cNvPr id="757" name="Google Shape;75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7972" y="1675131"/>
            <a:ext cx="2728256" cy="153464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D82A7BBA-353F-4A18-90C8-893101552524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1A3648F-18B1-4351-BFB1-D642C6EB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63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Альфа/бета тестирование</a:t>
            </a:r>
            <a:endParaRPr/>
          </a:p>
        </p:txBody>
      </p:sp>
      <p:sp>
        <p:nvSpPr>
          <p:cNvPr id="794" name="Google Shape;794;p10"/>
          <p:cNvSpPr txBox="1"/>
          <p:nvPr/>
        </p:nvSpPr>
        <p:spPr>
          <a:xfrm>
            <a:off x="532174" y="1632058"/>
            <a:ext cx="5271300" cy="165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355600" indent="-355600" algn="just" defTabSz="685800">
              <a:buClr>
                <a:srgbClr val="17365D"/>
              </a:buClr>
              <a:buSzPct val="100000"/>
              <a:buFont typeface="Noto Sans Symbols"/>
              <a:buChar char="⮚"/>
              <a:defRPr/>
            </a:pPr>
            <a:r>
              <a:rPr lang="ru-RU" sz="16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Альфа-тест:</a:t>
            </a: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 роль пользователей продукта возлагается на штатных сотрудников и члены проектной команды (в частности, на разработчиков).</a:t>
            </a:r>
            <a:endParaRPr sz="1050" dirty="0"/>
          </a:p>
          <a:p>
            <a:pPr marL="355600" indent="-355600" algn="just" defTabSz="685800">
              <a:spcBef>
                <a:spcPts val="450"/>
              </a:spcBef>
              <a:buClr>
                <a:srgbClr val="17365D"/>
              </a:buClr>
              <a:buSzPct val="100000"/>
              <a:buFont typeface="Noto Sans Symbols"/>
              <a:buChar char="⮚"/>
              <a:defRPr/>
            </a:pPr>
            <a:r>
              <a:rPr lang="ru-RU" sz="16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Бета-тест:</a:t>
            </a: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 проводится уже реальными, специально отобранными пользователями.</a:t>
            </a:r>
            <a:endParaRPr sz="1050" dirty="0"/>
          </a:p>
        </p:txBody>
      </p:sp>
      <p:pic>
        <p:nvPicPr>
          <p:cNvPr id="795" name="Google Shape;79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6246" y="1549513"/>
            <a:ext cx="3066917" cy="153345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1F5CA623-AB66-4019-898E-37A1288809CA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D2F54B3-AD20-493A-8957-C7307EB87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1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95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Контрактное приёмочное тестирование (</a:t>
            </a:r>
            <a:r>
              <a:rPr lang="ru-RU" sz="2894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contractual</a:t>
            </a:r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-RU" sz="2894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acceptance</a:t>
            </a:r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-RU" sz="2894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testing</a:t>
            </a:r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dirty="0"/>
          </a:p>
        </p:txBody>
      </p:sp>
      <p:sp>
        <p:nvSpPr>
          <p:cNvPr id="832" name="Google Shape;832;p11"/>
          <p:cNvSpPr txBox="1"/>
          <p:nvPr/>
        </p:nvSpPr>
        <p:spPr>
          <a:xfrm>
            <a:off x="532174" y="1882887"/>
            <a:ext cx="5123925" cy="2864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2200"/>
              <a:defRPr/>
            </a:pPr>
            <a:r>
              <a:rPr lang="ru-RU" sz="16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Цель:</a:t>
            </a: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 проверить, соответствует ли разработанный продукт проекта контрактным требованиям, согласованным всеми заинтересованными сторонами.</a:t>
            </a:r>
            <a:endParaRPr sz="1050" dirty="0"/>
          </a:p>
          <a:p>
            <a:pPr defTabSz="685800">
              <a:spcBef>
                <a:spcPts val="450"/>
              </a:spcBef>
              <a:buSzPts val="2200"/>
              <a:defRPr/>
            </a:pPr>
            <a:endParaRPr sz="16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defTabSz="685800">
              <a:spcBef>
                <a:spcPts val="450"/>
              </a:spcBef>
              <a:buSzPts val="2200"/>
              <a:defRPr/>
            </a:pPr>
            <a:r>
              <a:rPr lang="ru-RU" sz="16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Используется</a:t>
            </a: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 для того, чтобы убедиться в том, что сторонняя команда разработчиков выполнила свои договорные обязательства.</a:t>
            </a:r>
            <a:endParaRPr sz="16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defTabSz="685800">
              <a:spcBef>
                <a:spcPts val="450"/>
              </a:spcBef>
              <a:buSzPts val="2200"/>
              <a:defRPr/>
            </a:pPr>
            <a:endParaRPr sz="16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defTabSz="685800">
              <a:spcBef>
                <a:spcPts val="450"/>
              </a:spcBef>
              <a:buSzPts val="2200"/>
              <a:defRPr/>
            </a:pPr>
            <a:endParaRPr sz="16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33" name="Google Shape;83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7811" y="2571750"/>
            <a:ext cx="2446746" cy="200143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90F2181D-AE3A-4E3B-B7B3-EA4A61EF4F3B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281452A8-EC27-49E3-977B-35600D40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95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Законодательное приёмочное тестирование (regulation acceptance testing)</a:t>
            </a:r>
            <a:endParaRPr/>
          </a:p>
        </p:txBody>
      </p:sp>
      <p:sp>
        <p:nvSpPr>
          <p:cNvPr id="870" name="Google Shape;870;p12"/>
          <p:cNvSpPr txBox="1"/>
          <p:nvPr/>
        </p:nvSpPr>
        <p:spPr>
          <a:xfrm>
            <a:off x="532174" y="2111488"/>
            <a:ext cx="5271317" cy="1720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2200"/>
              <a:defRPr/>
            </a:pPr>
            <a:r>
              <a:rPr lang="ru-RU" sz="16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Показывает</a:t>
            </a: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, что продукт соответствует всем законам и предписаниям своей отрасли и юрисдикции.</a:t>
            </a:r>
            <a:endParaRPr sz="1050" dirty="0"/>
          </a:p>
          <a:p>
            <a:pPr defTabSz="685800">
              <a:spcBef>
                <a:spcPts val="450"/>
              </a:spcBef>
              <a:buSzPts val="2200"/>
              <a:defRPr/>
            </a:pPr>
            <a:endParaRPr sz="16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defTabSz="685800">
              <a:spcBef>
                <a:spcPts val="450"/>
              </a:spcBef>
              <a:buSzPts val="2200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Такое тестирование необходимо проводить в сферах здравоохранения и финансов.</a:t>
            </a:r>
            <a:endParaRPr sz="1050" dirty="0"/>
          </a:p>
        </p:txBody>
      </p:sp>
      <p:pic>
        <p:nvPicPr>
          <p:cNvPr id="871" name="Google Shape;8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7882" y="1393722"/>
            <a:ext cx="2871855" cy="368659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E078AA7B-6F54-4F1F-BED9-39E429872D0F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BDD9944-823D-48BA-BC51-75E55C249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3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95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Операционное приёмочное тестирование (</a:t>
            </a:r>
            <a:r>
              <a:rPr lang="ru-RU" sz="2894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operational</a:t>
            </a:r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-RU" sz="2894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acceptance</a:t>
            </a:r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-RU" sz="2894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testing</a:t>
            </a:r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dirty="0"/>
          </a:p>
        </p:txBody>
      </p:sp>
      <p:sp>
        <p:nvSpPr>
          <p:cNvPr id="908" name="Google Shape;908;p13"/>
          <p:cNvSpPr txBox="1"/>
          <p:nvPr/>
        </p:nvSpPr>
        <p:spPr>
          <a:xfrm>
            <a:off x="532175" y="1950233"/>
            <a:ext cx="7646626" cy="82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2000"/>
              <a:defRPr/>
            </a:pPr>
            <a:r>
              <a:rPr lang="ru-RU" sz="150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Цель:</a:t>
            </a:r>
            <a:endParaRPr sz="1050" dirty="0"/>
          </a:p>
          <a:p>
            <a:pPr defTabSz="685800">
              <a:spcBef>
                <a:spcPts val="450"/>
              </a:spcBef>
              <a:buSzPts val="2000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убедиться, что система выполняет свою роль в среде эксплуатации согласно бизнес-модели.</a:t>
            </a:r>
            <a:endParaRPr sz="1050" dirty="0"/>
          </a:p>
        </p:txBody>
      </p:sp>
      <p:pic>
        <p:nvPicPr>
          <p:cNvPr id="909" name="Google Shape;90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3428" y="2952861"/>
            <a:ext cx="2876055" cy="1746261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3"/>
          <p:cNvSpPr txBox="1"/>
          <p:nvPr/>
        </p:nvSpPr>
        <p:spPr>
          <a:xfrm>
            <a:off x="622883" y="2966894"/>
            <a:ext cx="4529688" cy="1813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2000"/>
              <a:defRPr/>
            </a:pPr>
            <a:r>
              <a:rPr lang="ru-RU" sz="150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Позволяет оценить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 следующие процессы:</a:t>
            </a:r>
            <a:endParaRPr sz="1050" dirty="0"/>
          </a:p>
          <a:p>
            <a:pPr marL="449263" indent="-449263" defTabSz="685800">
              <a:spcBef>
                <a:spcPts val="450"/>
              </a:spcBef>
              <a:buSzPct val="100000"/>
              <a:buFont typeface="Noto Sans Symbols"/>
              <a:buChar char="✔"/>
              <a:defRPr/>
            </a:pPr>
            <a:r>
              <a:rPr lang="ru-RU" sz="1500" dirty="0" err="1">
                <a:latin typeface="IBM Plex Sans"/>
                <a:ea typeface="IBM Plex Sans"/>
                <a:cs typeface="IBM Plex Sans"/>
                <a:sym typeface="IBM Plex Sans"/>
              </a:rPr>
              <a:t>онбординг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 (эффективное включение пользователей в работу с продуктом);</a:t>
            </a:r>
            <a:endParaRPr sz="1050" dirty="0"/>
          </a:p>
          <a:p>
            <a:pPr marL="449263" indent="-449263" defTabSz="685800">
              <a:spcBef>
                <a:spcPts val="450"/>
              </a:spcBef>
              <a:buSzPct val="100000"/>
              <a:buFont typeface="Noto Sans Symbols"/>
              <a:buChar char="✔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сбор данных и защитные механизмы (</a:t>
            </a:r>
            <a:r>
              <a:rPr lang="ru-RU" sz="1500" dirty="0" err="1">
                <a:latin typeface="IBM Plex Sans"/>
                <a:ea typeface="IBM Plex Sans"/>
                <a:cs typeface="IBM Plex Sans"/>
                <a:sym typeface="IBM Plex Sans"/>
              </a:rPr>
              <a:t>отказо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-устойчивость, понятны ли выводимые ошибки, соответствует ли требованиям безопасности).</a:t>
            </a:r>
            <a:endParaRPr sz="1050" dirty="0"/>
          </a:p>
        </p:txBody>
      </p:sp>
      <p:sp>
        <p:nvSpPr>
          <p:cNvPr id="39" name="Google Shape;396;p54">
            <a:extLst>
              <a:ext uri="{FF2B5EF4-FFF2-40B4-BE49-F238E27FC236}">
                <a16:creationId xmlns:a16="http://schemas.microsoft.com/office/drawing/2014/main" id="{6FDFD3FA-2217-480C-867B-25E7304849D1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874AB2D-841B-43B1-9B72-32AEDA6F7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4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95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Тестирование по стратегии чёрного ящика (интуитивное тестирование)</a:t>
            </a:r>
            <a:endParaRPr dirty="0"/>
          </a:p>
        </p:txBody>
      </p:sp>
      <p:sp>
        <p:nvSpPr>
          <p:cNvPr id="947" name="Google Shape;947;p14"/>
          <p:cNvSpPr txBox="1"/>
          <p:nvPr/>
        </p:nvSpPr>
        <p:spPr>
          <a:xfrm>
            <a:off x="532174" y="2062241"/>
            <a:ext cx="4895233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2000"/>
              <a:defRPr/>
            </a:pPr>
            <a:r>
              <a:rPr lang="ru-RU" sz="150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Цель:</a:t>
            </a:r>
            <a:endParaRPr sz="1050" dirty="0"/>
          </a:p>
          <a:p>
            <a:pPr defTabSz="685800">
              <a:spcBef>
                <a:spcPts val="450"/>
              </a:spcBef>
              <a:buSzPts val="2000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анализ причинно-следственной связи между взаимодействием пользователя с продуктом и результатом, полученным за счёт этого взаимодействия.</a:t>
            </a:r>
            <a:endParaRPr sz="1050" dirty="0"/>
          </a:p>
          <a:p>
            <a:pPr defTabSz="685800">
              <a:spcBef>
                <a:spcPts val="450"/>
              </a:spcBef>
              <a:buSzPts val="2000"/>
              <a:defRPr/>
            </a:pP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defTabSz="685800">
              <a:spcBef>
                <a:spcPts val="450"/>
              </a:spcBef>
              <a:buSzPts val="2000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Пользователям говорят, для чего предназначен продукт, но изучать, как именно он работает, они смогут самостоятельно.</a:t>
            </a:r>
            <a:endParaRPr sz="1050" dirty="0"/>
          </a:p>
        </p:txBody>
      </p:sp>
      <p:pic>
        <p:nvPicPr>
          <p:cNvPr id="948" name="Google Shape;94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3326" y="1493625"/>
            <a:ext cx="3230861" cy="183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6919" y="3106757"/>
            <a:ext cx="1967429" cy="196742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6;p54">
            <a:extLst>
              <a:ext uri="{FF2B5EF4-FFF2-40B4-BE49-F238E27FC236}">
                <a16:creationId xmlns:a16="http://schemas.microsoft.com/office/drawing/2014/main" id="{488DD1D6-3300-45E4-81E3-DB4563CFBC4B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C2413D69-FA10-4F86-984C-82BCD609B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5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60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Другие классификации тестов</a:t>
            </a:r>
            <a:endParaRPr/>
          </a:p>
        </p:txBody>
      </p:sp>
      <p:sp>
        <p:nvSpPr>
          <p:cNvPr id="986" name="Google Shape;986;p15"/>
          <p:cNvSpPr txBox="1"/>
          <p:nvPr/>
        </p:nvSpPr>
        <p:spPr>
          <a:xfrm>
            <a:off x="517290" y="1463874"/>
            <a:ext cx="7854075" cy="22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342900" indent="-266700" algn="just" defTabSz="685800">
              <a:spcBef>
                <a:spcPts val="450"/>
              </a:spcBef>
              <a:buSzPts val="2000"/>
              <a:buFont typeface="IBM Plex Sans"/>
              <a:buChar char="-"/>
              <a:defRPr/>
            </a:pPr>
            <a:r>
              <a:rPr lang="ru-RU" sz="1500" b="1" dirty="0">
                <a:latin typeface="IBM Plex Sans"/>
                <a:ea typeface="IBM Plex Sans"/>
                <a:cs typeface="IBM Plex Sans"/>
                <a:sym typeface="IBM Plex Sans"/>
              </a:rPr>
              <a:t>функциональные</a:t>
            </a:r>
            <a:endParaRPr sz="15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28700" lvl="1" indent="-266700" algn="just" defTabSz="685800">
              <a:buSzPts val="2000"/>
              <a:buFont typeface="IBM Plex Sans"/>
              <a:buChar char="-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все типы UAT, которые обсуждали выше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28700" lvl="1" indent="-266700" algn="just" defTabSz="685800">
              <a:buSzPts val="2000"/>
              <a:buFont typeface="IBM Plex Sans"/>
              <a:buChar char="-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интеграционное и низкоуровневое (идёт в течении проекта)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66700" algn="just" defTabSz="685800">
              <a:buSzPts val="2000"/>
              <a:buFont typeface="IBM Plex Sans"/>
              <a:buChar char="-"/>
              <a:defRPr/>
            </a:pPr>
            <a:r>
              <a:rPr lang="ru-RU" sz="1500" b="1" dirty="0">
                <a:latin typeface="IBM Plex Sans"/>
                <a:ea typeface="IBM Plex Sans"/>
                <a:cs typeface="IBM Plex Sans"/>
                <a:sym typeface="IBM Plex Sans"/>
              </a:rPr>
              <a:t>нефункциональные</a:t>
            </a:r>
            <a:endParaRPr sz="15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28700" lvl="1" indent="-266700" algn="just" defTabSz="685800">
              <a:buSzPts val="2000"/>
              <a:buFont typeface="IBM Plex Sans"/>
              <a:buChar char="-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нагрузочное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28700" lvl="1" indent="-266700" algn="just" defTabSz="685800">
              <a:buSzPts val="2000"/>
              <a:buFont typeface="IBM Plex Sans"/>
              <a:buChar char="-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конфигурационное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28700" lvl="1" indent="-266700" algn="just" defTabSz="685800">
              <a:buSzPts val="2000"/>
              <a:buFont typeface="IBM Plex Sans"/>
              <a:buChar char="-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тестирование удобства 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indent="-266700" algn="just" defTabSz="685800">
              <a:buSzPts val="2000"/>
              <a:buFont typeface="IBM Plex Sans"/>
              <a:buChar char="-"/>
              <a:defRPr/>
            </a:pPr>
            <a:r>
              <a:rPr lang="ru-RU" sz="1500" b="1" dirty="0">
                <a:latin typeface="IBM Plex Sans"/>
                <a:ea typeface="IBM Plex Sans"/>
                <a:cs typeface="IBM Plex Sans"/>
                <a:sym typeface="IBM Plex Sans"/>
              </a:rPr>
              <a:t>тестирование связанное с изменениями</a:t>
            </a:r>
            <a:endParaRPr sz="15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028700" lvl="1" indent="-266700" algn="just" defTabSz="685800">
              <a:buSzPts val="2000"/>
              <a:buFont typeface="IBM Plex Sans"/>
              <a:buChar char="-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регрессионное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87" name="Google Shape;98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78255" y="810099"/>
            <a:ext cx="1058197" cy="83333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05F15067-6A9E-4F44-ACE4-D86733B16583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CD1DF55-AEFB-4A9B-ABE7-A107B2A67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1837" y="951713"/>
            <a:ext cx="5143613" cy="34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6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60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Другие типы тестов</a:t>
            </a:r>
            <a:endParaRPr/>
          </a:p>
        </p:txBody>
      </p:sp>
      <p:sp>
        <p:nvSpPr>
          <p:cNvPr id="1025" name="Google Shape;1025;p16"/>
          <p:cNvSpPr txBox="1"/>
          <p:nvPr/>
        </p:nvSpPr>
        <p:spPr>
          <a:xfrm>
            <a:off x="517294" y="1463869"/>
            <a:ext cx="3761100" cy="121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buSzPts val="2000"/>
              <a:defRPr/>
            </a:pPr>
            <a:r>
              <a:rPr lang="ru-RU" sz="1500" b="1" dirty="0">
                <a:solidFill>
                  <a:srgbClr val="1F497D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Интеграционное</a:t>
            </a:r>
          </a:p>
          <a:p>
            <a:pPr algn="just" defTabSz="685800">
              <a:buSzPts val="2000"/>
              <a:defRPr/>
            </a:pPr>
            <a:endParaRPr sz="1050" dirty="0"/>
          </a:p>
          <a:p>
            <a:pPr algn="just" defTabSz="685800">
              <a:spcBef>
                <a:spcPts val="450"/>
              </a:spcBef>
              <a:buClr>
                <a:srgbClr val="FF0000"/>
              </a:buClr>
              <a:buSzPts val="4000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тип тестирования, при котором программные модули объединяются логически и тестируются как группа. </a:t>
            </a:r>
            <a:endParaRPr sz="1050" dirty="0"/>
          </a:p>
        </p:txBody>
      </p:sp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F7A88D5A-F25D-421E-B8E4-9877E7F21308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E4A38EB-53A9-4C3B-A838-4BB09873D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25783" y="1040400"/>
            <a:ext cx="42012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b="1" dirty="0">
                <a:solidFill>
                  <a:schemeClr val="accent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9998509f6_0_169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675" cy="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69"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Другие типы тестов</a:t>
            </a:r>
            <a:endParaRPr/>
          </a:p>
        </p:txBody>
      </p:sp>
      <p:sp>
        <p:nvSpPr>
          <p:cNvPr id="1062" name="Google Shape;1062;g79998509f6_0_169"/>
          <p:cNvSpPr txBox="1"/>
          <p:nvPr/>
        </p:nvSpPr>
        <p:spPr>
          <a:xfrm>
            <a:off x="517290" y="1463874"/>
            <a:ext cx="7854075" cy="3243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defTabSz="685800">
              <a:buSzPts val="2000"/>
              <a:defRPr/>
            </a:pPr>
            <a:r>
              <a:rPr lang="ru-RU" sz="1500" b="1" dirty="0">
                <a:solidFill>
                  <a:srgbClr val="1F497D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Нагрузочные</a:t>
            </a:r>
          </a:p>
          <a:p>
            <a:pPr defTabSz="685800">
              <a:buSzPts val="2000"/>
              <a:defRPr/>
            </a:pPr>
            <a:endParaRPr sz="1050" dirty="0"/>
          </a:p>
          <a:p>
            <a:pPr marL="285750" indent="-285750" defTabSz="685800">
              <a:spcBef>
                <a:spcPts val="45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эмуляция множества пользователей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indent="-285750" defTabSz="685800">
              <a:spcBef>
                <a:spcPts val="45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подвид тестирования производительности, сбор показателей и определение производительности и времени отклика программы или технической системы в ответ на внешний запрос в момент </a:t>
            </a:r>
            <a:r>
              <a:rPr lang="ru-RU" sz="1500" dirty="0" err="1">
                <a:latin typeface="IBM Plex Sans"/>
                <a:ea typeface="IBM Plex Sans"/>
                <a:cs typeface="IBM Plex Sans"/>
                <a:sym typeface="IBM Plex Sans"/>
              </a:rPr>
              <a:t>нагруженности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 системы</a:t>
            </a: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defTabSz="685800">
              <a:spcBef>
                <a:spcPts val="450"/>
              </a:spcBef>
              <a:buSzPts val="2000"/>
              <a:defRPr/>
            </a:pPr>
            <a:endParaRPr sz="15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63" name="Google Shape;1063;g79998509f6_0_1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5909" y="3080662"/>
            <a:ext cx="2224518" cy="162636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F254C7E2-F39A-4EE7-9F2A-28CF32424DCA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ED15EAE-91EA-4298-9F26-31C1A7D13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8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601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Другие типы тестов</a:t>
            </a:r>
            <a:endParaRPr/>
          </a:p>
        </p:txBody>
      </p:sp>
      <p:sp>
        <p:nvSpPr>
          <p:cNvPr id="1100" name="Google Shape;1100;p18"/>
          <p:cNvSpPr txBox="1"/>
          <p:nvPr/>
        </p:nvSpPr>
        <p:spPr>
          <a:xfrm>
            <a:off x="520113" y="1362701"/>
            <a:ext cx="5998725" cy="192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1900"/>
              <a:defRPr/>
            </a:pPr>
            <a:r>
              <a:rPr lang="ru-RU" sz="1425" b="1" dirty="0">
                <a:solidFill>
                  <a:srgbClr val="1F497D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Регрессионные</a:t>
            </a:r>
            <a:endParaRPr sz="1050" dirty="0"/>
          </a:p>
          <a:p>
            <a:pPr defTabSz="685800">
              <a:spcBef>
                <a:spcPts val="450"/>
              </a:spcBef>
              <a:buClr>
                <a:srgbClr val="FF0000"/>
              </a:buClr>
              <a:buSzPts val="3800"/>
              <a:defRPr/>
            </a:pPr>
            <a:r>
              <a:rPr lang="ru-RU" sz="1425" dirty="0">
                <a:latin typeface="IBM Plex Sans"/>
                <a:ea typeface="IBM Plex Sans"/>
                <a:cs typeface="IBM Plex Sans"/>
                <a:sym typeface="IBM Plex Sans"/>
              </a:rPr>
              <a:t>это все виды тестирования программного обеспечения, направленные на обнаружение ошибок в ранее протестированных участках исходного кода. </a:t>
            </a:r>
            <a:endParaRPr sz="1050" dirty="0"/>
          </a:p>
          <a:p>
            <a:pPr marL="257175" indent="-200025" defTabSz="685800">
              <a:spcBef>
                <a:spcPts val="450"/>
              </a:spcBef>
              <a:buClr>
                <a:srgbClr val="FF0000"/>
              </a:buClr>
              <a:buSzPts val="1200"/>
              <a:defRPr/>
            </a:pPr>
            <a:endParaRPr sz="4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defTabSz="685800">
              <a:spcBef>
                <a:spcPts val="450"/>
              </a:spcBef>
              <a:buSzPts val="1900"/>
              <a:defRPr/>
            </a:pPr>
            <a:endParaRPr sz="1425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defTabSz="685800">
              <a:spcBef>
                <a:spcPts val="450"/>
              </a:spcBef>
              <a:buSzPts val="1900"/>
              <a:defRPr/>
            </a:pPr>
            <a:r>
              <a:rPr lang="ru-RU" sz="1425" dirty="0">
                <a:latin typeface="IBM Plex Sans"/>
                <a:ea typeface="IBM Plex Sans"/>
                <a:cs typeface="IBM Plex Sans"/>
                <a:sym typeface="IBM Plex Sans"/>
              </a:rPr>
              <a:t>Если при UAT лезут баги - нужно “зафиксироваться” и сделать регрессию.</a:t>
            </a:r>
            <a:endParaRPr sz="1425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1" name="Google Shape;110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2217" y="2498098"/>
            <a:ext cx="2193256" cy="220013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0520FE31-9159-4DDF-AEC4-DAEAEF9519AD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A29575B-945E-44CF-8A12-5FB889151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Из чего должны состоять тест-планы?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414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0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66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Формирование тест-планов</a:t>
            </a:r>
            <a:endParaRPr/>
          </a:p>
        </p:txBody>
      </p:sp>
      <p:sp>
        <p:nvSpPr>
          <p:cNvPr id="1176" name="Google Shape;1176;p20"/>
          <p:cNvSpPr txBox="1"/>
          <p:nvPr/>
        </p:nvSpPr>
        <p:spPr>
          <a:xfrm>
            <a:off x="540000" y="1398643"/>
            <a:ext cx="5138581" cy="308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buSzPts val="2000"/>
              <a:defRPr/>
            </a:pPr>
            <a:r>
              <a:rPr lang="ru-RU" sz="13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тестирования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 должен содержать в себе:</a:t>
            </a:r>
            <a:endParaRPr sz="900" dirty="0"/>
          </a:p>
          <a:p>
            <a:pPr marL="449263" indent="-444500" defTabSz="685800">
              <a:lnSpc>
                <a:spcPct val="150000"/>
              </a:lnSpc>
              <a:buSzPct val="100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что тестируем, приоритеты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49263" indent="-444500" defTabSz="685800">
              <a:lnSpc>
                <a:spcPct val="150000"/>
              </a:lnSpc>
              <a:buSzPct val="100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условия входа и выхода (когда продукт готов к UAT и когда тестирование будет считаться завершенным)</a:t>
            </a:r>
            <a:endParaRPr sz="900" dirty="0"/>
          </a:p>
          <a:p>
            <a:pPr marL="449263" indent="-444500" defTabSz="685800">
              <a:lnSpc>
                <a:spcPct val="150000"/>
              </a:lnSpc>
              <a:buSzPct val="100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кто будет участвовать в тестировании</a:t>
            </a:r>
            <a:endParaRPr sz="900" dirty="0"/>
          </a:p>
          <a:p>
            <a:pPr marL="449263" indent="-444500" defTabSz="685800">
              <a:lnSpc>
                <a:spcPct val="150000"/>
              </a:lnSpc>
              <a:buSzPct val="100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какая роль будет отводиться участникам тестирования в течение всего процесса</a:t>
            </a:r>
            <a:endParaRPr sz="900" dirty="0"/>
          </a:p>
          <a:p>
            <a:pPr marL="449263" indent="-444500" defTabSz="685800">
              <a:lnSpc>
                <a:spcPct val="150000"/>
              </a:lnSpc>
              <a:buSzPct val="100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график и продолжительность тестирования</a:t>
            </a:r>
            <a:endParaRPr sz="900" dirty="0"/>
          </a:p>
          <a:p>
            <a:pPr marL="449263" indent="-444500" defTabSz="685800">
              <a:lnSpc>
                <a:spcPct val="150000"/>
              </a:lnSpc>
              <a:buSzPct val="100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будут собираться, анализироваться и задействоваться тестовые данные</a:t>
            </a:r>
            <a:endParaRPr sz="135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77" name="Google Shape;117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5897" y="2876290"/>
            <a:ext cx="3605695" cy="2267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01259" y="1574344"/>
            <a:ext cx="1534431" cy="115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6;p54">
            <a:extLst>
              <a:ext uri="{FF2B5EF4-FFF2-40B4-BE49-F238E27FC236}">
                <a16:creationId xmlns:a16="http://schemas.microsoft.com/office/drawing/2014/main" id="{862B7422-80FC-4B06-A99B-CF619C54746F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DE61C9E8-A1DE-4FDB-A50E-8FB0C5D92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Когда формировать тест-планы?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3063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3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661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Когда формировать тест-планы</a:t>
            </a:r>
            <a:endParaRPr/>
          </a:p>
        </p:txBody>
      </p:sp>
      <p:sp>
        <p:nvSpPr>
          <p:cNvPr id="1253" name="Google Shape;1253;p23"/>
          <p:cNvSpPr txBox="1"/>
          <p:nvPr/>
        </p:nvSpPr>
        <p:spPr>
          <a:xfrm>
            <a:off x="532173" y="1538730"/>
            <a:ext cx="5109085" cy="245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defTabSz="685800">
              <a:buClr>
                <a:srgbClr val="FF0000"/>
              </a:buClr>
              <a:buSzPct val="10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Л</a:t>
            </a:r>
            <a:r>
              <a:rPr lang="ru-RU" sz="1500" dirty="0" err="1">
                <a:latin typeface="IBM Plex Sans"/>
                <a:ea typeface="IBM Plex Sans"/>
                <a:cs typeface="IBM Plex Sans"/>
                <a:sym typeface="IBM Plex Sans"/>
              </a:rPr>
              <a:t>учше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 всего одновременно с подготовкой ТЗ.</a:t>
            </a:r>
            <a:endParaRPr sz="1050" dirty="0"/>
          </a:p>
          <a:p>
            <a:pPr marL="257175" indent="-257175" defTabSz="685800">
              <a:spcBef>
                <a:spcPts val="1200"/>
              </a:spcBef>
              <a:buClr>
                <a:srgbClr val="FF0000"/>
              </a:buClr>
              <a:buSzPct val="10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Это помогает при реализации проекта.</a:t>
            </a:r>
          </a:p>
          <a:p>
            <a:pPr marL="257175" indent="-257175" defTabSz="685800">
              <a:spcBef>
                <a:spcPts val="1200"/>
              </a:spcBef>
              <a:buClr>
                <a:srgbClr val="FF0000"/>
              </a:buClr>
              <a:buSzPct val="10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Имея готовый тест-план и понимая, каким образом будет тестироваться продукт проекта, PM может принимать решения при реализации проекта и чётко видеть, куда двигаться, какие изменения в содержание проекта можно вносить и на что они могут повлиять при итоговой приёмке продукта проекта.</a:t>
            </a:r>
            <a:endParaRPr sz="1050" dirty="0"/>
          </a:p>
        </p:txBody>
      </p:sp>
      <p:pic>
        <p:nvPicPr>
          <p:cNvPr id="1254" name="Google Shape;125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7760" y="1420927"/>
            <a:ext cx="1534431" cy="1150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46199" y="2816943"/>
            <a:ext cx="2918465" cy="2107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6;p54">
            <a:extLst>
              <a:ext uri="{FF2B5EF4-FFF2-40B4-BE49-F238E27FC236}">
                <a16:creationId xmlns:a16="http://schemas.microsoft.com/office/drawing/2014/main" id="{C707C8E1-F849-49DF-B85E-F614DC34A96A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9E5869F-1384-4353-94FA-88E1B2406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CI </a:t>
            </a:r>
            <a:r>
              <a:rPr lang="ru-RU" dirty="0"/>
              <a:t>/ С</a:t>
            </a:r>
            <a:r>
              <a:rPr lang="en-US" dirty="0"/>
              <a:t>D – </a:t>
            </a:r>
            <a:r>
              <a:rPr lang="ru-RU" dirty="0"/>
              <a:t>непрерывная интеграция и поставка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613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9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93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Непрерывная интеграция </a:t>
            </a:r>
            <a:r>
              <a:rPr lang="en-US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(Continuous Integration, CI</a:t>
            </a:r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b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Непрерывная поставка (</a:t>
            </a:r>
            <a:r>
              <a:rPr lang="en-US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Continuous Delivery, CD</a:t>
            </a:r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200" dirty="0"/>
          </a:p>
        </p:txBody>
      </p:sp>
      <p:sp>
        <p:nvSpPr>
          <p:cNvPr id="1407" name="Google Shape;1407;p29"/>
          <p:cNvSpPr txBox="1"/>
          <p:nvPr/>
        </p:nvSpPr>
        <p:spPr>
          <a:xfrm>
            <a:off x="532174" y="2001051"/>
            <a:ext cx="6152143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это одна из </a:t>
            </a:r>
            <a:r>
              <a:rPr lang="ru-RU" sz="1650" dirty="0" err="1">
                <a:latin typeface="IBM Plex Sans"/>
                <a:ea typeface="IBM Plex Sans"/>
                <a:cs typeface="IBM Plex Sans"/>
                <a:sym typeface="IBM Plex Sans"/>
              </a:rPr>
              <a:t>DevOps</a:t>
            </a: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-практик</a:t>
            </a:r>
          </a:p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относится и к </a:t>
            </a:r>
            <a:r>
              <a:rPr lang="en-US" sz="1650" dirty="0">
                <a:latin typeface="IBM Plex Sans"/>
                <a:ea typeface="IBM Plex Sans"/>
                <a:cs typeface="IBM Plex Sans"/>
                <a:sym typeface="IBM Plex Sans"/>
              </a:rPr>
              <a:t>AGILE</a:t>
            </a: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-практикам</a:t>
            </a:r>
          </a:p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автоматизация развёртывания позволяет разработчикам сосредоточиться на реализации бизнес-требований, на качестве кода и безопасности</a:t>
            </a:r>
            <a:endParaRPr lang="ru-RU" sz="10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885CC7-0042-4171-B591-426A5F831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598" y="3142449"/>
            <a:ext cx="2001051" cy="200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AF99DC7B-002D-4A90-88B8-D9F52624E25F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2061F0B-56D7-43D5-A97D-367EC6ED0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1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9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51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Непрерывная интеграция </a:t>
            </a:r>
            <a:r>
              <a:rPr lang="en-US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(Continuous Integration, CI</a:t>
            </a:r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200" dirty="0"/>
          </a:p>
        </p:txBody>
      </p:sp>
      <p:sp>
        <p:nvSpPr>
          <p:cNvPr id="1407" name="Google Shape;1407;p29"/>
          <p:cNvSpPr txBox="1"/>
          <p:nvPr/>
        </p:nvSpPr>
        <p:spPr>
          <a:xfrm>
            <a:off x="532174" y="1668890"/>
            <a:ext cx="7138613" cy="1851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В код вносятся небольшие изменения, но часто</a:t>
            </a:r>
          </a:p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Механизм интеграции</a:t>
            </a:r>
          </a:p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Механизм тестирования вносимых изменений</a:t>
            </a:r>
          </a:p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Обеспечивает последовательный и автоматизированный способ сборки, упаковки и тестирования</a:t>
            </a:r>
            <a:endParaRPr lang="ru-RU" sz="105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74BFD0-2EC8-4E8B-9C80-A606C89E0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66" y="3254432"/>
            <a:ext cx="1923911" cy="17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F93071CD-ED54-47E7-AC76-E70FCC53B84E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46D7E82-36E7-43DE-A8AC-56F39CF32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61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9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51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Непрерывная поставка (</a:t>
            </a:r>
            <a:r>
              <a:rPr lang="en-US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Continuous Delivery, CD</a:t>
            </a:r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200" dirty="0"/>
          </a:p>
        </p:txBody>
      </p:sp>
      <p:sp>
        <p:nvSpPr>
          <p:cNvPr id="1407" name="Google Shape;1407;p29"/>
          <p:cNvSpPr txBox="1"/>
          <p:nvPr/>
        </p:nvSpPr>
        <p:spPr>
          <a:xfrm>
            <a:off x="532174" y="1668890"/>
            <a:ext cx="7138613" cy="833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Стартует после завершения</a:t>
            </a:r>
            <a:r>
              <a:rPr lang="en-US" sz="16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Непрерывной интеграции</a:t>
            </a:r>
          </a:p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+mn-ea"/>
                <a:sym typeface="IBM Plex Sans"/>
              </a:rPr>
              <a:t>Автоматизирует развёртывание приложения в различных средах</a:t>
            </a:r>
            <a:endParaRPr lang="ru-RU" sz="105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E800E7A-762F-42CB-B3A9-9E64CA585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558" y="2651136"/>
            <a:ext cx="3754080" cy="213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CBB323F9-7C39-436E-A136-52BB39B24CF1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0F1F74A-092A-48DC-9DCE-65DF4528D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56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29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93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Непрерывная интеграция </a:t>
            </a:r>
            <a:r>
              <a:rPr lang="en-US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(Continuous Integration, CI</a:t>
            </a:r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b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Непрерывная поставка (</a:t>
            </a:r>
            <a:r>
              <a:rPr lang="en-US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Continuous Delivery, CD</a:t>
            </a:r>
            <a:r>
              <a:rPr lang="ru-RU" sz="24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)</a:t>
            </a:r>
            <a:endParaRPr sz="1200" dirty="0"/>
          </a:p>
        </p:txBody>
      </p:sp>
      <p:sp>
        <p:nvSpPr>
          <p:cNvPr id="1407" name="Google Shape;1407;p29"/>
          <p:cNvSpPr txBox="1"/>
          <p:nvPr/>
        </p:nvSpPr>
        <p:spPr>
          <a:xfrm>
            <a:off x="532174" y="2001051"/>
            <a:ext cx="7138613" cy="1215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Требует непрерывное тестирование</a:t>
            </a:r>
          </a:p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ea typeface="+mn-ea"/>
                <a:sym typeface="IBM Plex Sans"/>
              </a:rPr>
              <a:t>Конечная цель – разработка качественного приложения</a:t>
            </a:r>
          </a:p>
          <a:p>
            <a:pPr marL="257175" indent="-257175" algn="just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200"/>
              <a:buFont typeface="Arial" panose="020B0604020202020204" pitchFamily="34" charset="0"/>
              <a:buChar char="•"/>
              <a:defRPr/>
            </a:pPr>
            <a:r>
              <a:rPr lang="ru-RU" sz="1650" dirty="0">
                <a:latin typeface="IBM Plex Sans"/>
                <a:sym typeface="IBM Plex Sans"/>
              </a:rPr>
              <a:t>Зрелая </a:t>
            </a:r>
            <a:r>
              <a:rPr lang="ru-RU" sz="1650" dirty="0">
                <a:latin typeface="IBM Plex Sans"/>
                <a:ea typeface="+mn-ea"/>
                <a:sym typeface="IBM Plex Sans"/>
              </a:rPr>
              <a:t>практика </a:t>
            </a:r>
            <a:r>
              <a:rPr lang="en-US" sz="1650" dirty="0">
                <a:latin typeface="IBM Plex Sans"/>
                <a:ea typeface="+mn-ea"/>
                <a:sym typeface="IBM Plex Sans"/>
              </a:rPr>
              <a:t>CI</a:t>
            </a:r>
            <a:r>
              <a:rPr lang="ru-RU" sz="1650" dirty="0">
                <a:latin typeface="IBM Plex Sans"/>
                <a:ea typeface="+mn-ea"/>
                <a:sym typeface="IBM Plex Sans"/>
              </a:rPr>
              <a:t>/</a:t>
            </a:r>
            <a:r>
              <a:rPr lang="en-US" sz="1650" dirty="0">
                <a:latin typeface="IBM Plex Sans"/>
                <a:ea typeface="+mn-ea"/>
                <a:sym typeface="IBM Plex Sans"/>
              </a:rPr>
              <a:t>CD – </a:t>
            </a:r>
            <a:r>
              <a:rPr lang="ru-RU" sz="1650" dirty="0">
                <a:latin typeface="IBM Plex Sans"/>
                <a:ea typeface="+mn-ea"/>
                <a:sym typeface="IBM Plex Sans"/>
              </a:rPr>
              <a:t>непрерывное развёртывание в среде</a:t>
            </a:r>
            <a:endParaRPr lang="ru-RU" sz="105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A55795-BE11-4DC7-ADDB-89C8BC276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110" y="3339378"/>
            <a:ext cx="2401364" cy="169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396;p54">
            <a:extLst>
              <a:ext uri="{FF2B5EF4-FFF2-40B4-BE49-F238E27FC236}">
                <a16:creationId xmlns:a16="http://schemas.microsoft.com/office/drawing/2014/main" id="{ECC8646E-AA29-4C47-A4B1-90C177F4C7F6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9E768F-1A87-462F-8A76-89553EF76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0000" y="58922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041020"/>
            <a:ext cx="3908014" cy="127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Проект: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/>
                <a:sym typeface="IBM Plex Sans"/>
              </a:rPr>
              <a:t>Разработка вэб-решения для отправки налоговой отчётности в электронном виде</a:t>
            </a:r>
            <a:endParaRPr kumimoji="0" lang="ru-RU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1" y="636386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627641" y="2571750"/>
            <a:ext cx="2581830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Составим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тест-план</a:t>
            </a:r>
          </a:p>
        </p:txBody>
      </p:sp>
    </p:spTree>
    <p:extLst>
      <p:ext uri="{BB962C8B-B14F-4D97-AF65-F5344CB8AC3E}">
        <p14:creationId xmlns:p14="http://schemas.microsoft.com/office/powerpoint/2010/main" val="307299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275068"/>
            <a:ext cx="5177136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Приёмочное тестирование для сдачи проекта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Общие мысли о тестировании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Типы тестов при завершении проекта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Формирование тест-планов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Эксплуатационные испытания продукта проекта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нужно тестирование продукта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"/>
          <p:cNvSpPr txBox="1">
            <a:spLocks noGrp="1"/>
          </p:cNvSpPr>
          <p:nvPr>
            <p:ph type="title"/>
          </p:nvPr>
        </p:nvSpPr>
        <p:spPr>
          <a:xfrm>
            <a:off x="597306" y="780227"/>
            <a:ext cx="786555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Финальное/приёмочное тестирование</a:t>
            </a:r>
            <a:endParaRPr sz="2894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597306" y="1758081"/>
            <a:ext cx="5202225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b="1" dirty="0">
                <a:solidFill>
                  <a:srgbClr val="17365D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Цель финального тестирования (эксплуатационного испытания) – 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выявить недостатки разработанного продукта или его части и устранить их, чтобы полученные технические и пользовательские показатели продукта совпадали с запланированными в самом начале проекта.</a:t>
            </a:r>
          </a:p>
          <a:p>
            <a:pPr algn="just" defTabSz="685800">
              <a:lnSpc>
                <a:spcPct val="150000"/>
              </a:lnSpc>
              <a:buSzPts val="1800"/>
              <a:defRPr/>
            </a:pPr>
            <a:endParaRPr lang="ru-RU" sz="1350" dirty="0">
              <a:latin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en-US" sz="1350" b="1" i="1" dirty="0">
                <a:solidFill>
                  <a:srgbClr val="FF0000"/>
                </a:solidFill>
                <a:latin typeface="IBM Plex Sans"/>
                <a:sym typeface="IBM Plex Sans"/>
              </a:rPr>
              <a:t>UAT (User Acceptance Testing)</a:t>
            </a:r>
            <a:endParaRPr lang="ru-RU" sz="1350" b="1" i="1" dirty="0">
              <a:solidFill>
                <a:srgbClr val="FF0000"/>
              </a:solidFill>
              <a:latin typeface="IBM Plex Sans"/>
              <a:sym typeface="IBM Plex Sans"/>
            </a:endParaRPr>
          </a:p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b="1" i="1" dirty="0">
                <a:solidFill>
                  <a:srgbClr val="FF0000"/>
                </a:solidFill>
                <a:latin typeface="IBM Plex Sans"/>
                <a:sym typeface="IBM Plex Sans"/>
              </a:rPr>
              <a:t>Пользовательское приёмочное тестирование</a:t>
            </a:r>
            <a:endParaRPr sz="1050" b="1" i="1" dirty="0">
              <a:solidFill>
                <a:srgbClr val="FF0000"/>
              </a:solidFill>
            </a:endParaRPr>
          </a:p>
        </p:txBody>
      </p:sp>
      <p:pic>
        <p:nvPicPr>
          <p:cNvPr id="302" name="Google Shape;30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7951" y="1758081"/>
            <a:ext cx="2524344" cy="1648388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396;p54">
            <a:extLst>
              <a:ext uri="{FF2B5EF4-FFF2-40B4-BE49-F238E27FC236}">
                <a16:creationId xmlns:a16="http://schemas.microsoft.com/office/drawing/2014/main" id="{9373F871-8636-473A-8B72-E30783184408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1E6340-661F-4DAE-9EF6-4E1B2F125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делает </a:t>
            </a:r>
            <a:r>
              <a:rPr lang="en-US" dirty="0"/>
              <a:t>PM </a:t>
            </a:r>
            <a:r>
              <a:rPr lang="ru-RU" dirty="0"/>
              <a:t>при тестировании?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778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"/>
          <p:cNvSpPr txBox="1">
            <a:spLocks noGrp="1"/>
          </p:cNvSpPr>
          <p:nvPr>
            <p:ph type="title"/>
          </p:nvPr>
        </p:nvSpPr>
        <p:spPr>
          <a:xfrm>
            <a:off x="597306" y="780227"/>
            <a:ext cx="7865550" cy="51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Роль </a:t>
            </a:r>
            <a:r>
              <a:rPr lang="en-US" sz="2894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PM</a:t>
            </a:r>
            <a:endParaRPr sz="2894" dirty="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01" name="Google Shape;301;p5"/>
          <p:cNvSpPr txBox="1"/>
          <p:nvPr/>
        </p:nvSpPr>
        <p:spPr>
          <a:xfrm>
            <a:off x="597306" y="1519013"/>
            <a:ext cx="7182351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600" dirty="0">
                <a:solidFill>
                  <a:schemeClr val="tx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</a:t>
            </a:r>
            <a:r>
              <a:rPr lang="ru-RU" sz="1600" dirty="0">
                <a:latin typeface="IBM Plex Sans"/>
                <a:ea typeface="IBM Plex Sans"/>
                <a:cs typeface="IBM Plex Sans"/>
                <a:sym typeface="IBM Plex Sans"/>
              </a:rPr>
              <a:t>равильное выстраивание </a:t>
            </a:r>
            <a:r>
              <a:rPr lang="ru-RU" sz="1600" b="1" dirty="0">
                <a:latin typeface="IBM Plex Sans"/>
                <a:ea typeface="IBM Plex Sans"/>
                <a:cs typeface="IBM Plex Sans"/>
                <a:sym typeface="IBM Plex Sans"/>
              </a:rPr>
              <a:t>процессов тестирования.</a:t>
            </a:r>
            <a:endParaRPr sz="1200" b="1" dirty="0">
              <a:ea typeface="+mn-ea"/>
            </a:endParaRPr>
          </a:p>
        </p:txBody>
      </p:sp>
      <p:pic>
        <p:nvPicPr>
          <p:cNvPr id="303" name="Google Shape;30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805" y="2619427"/>
            <a:ext cx="2908390" cy="159774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396;p54">
            <a:extLst>
              <a:ext uri="{FF2B5EF4-FFF2-40B4-BE49-F238E27FC236}">
                <a16:creationId xmlns:a16="http://schemas.microsoft.com/office/drawing/2014/main" id="{9373F871-8636-473A-8B72-E30783184408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E1E6340-661F-4DAE-9EF6-4E1B2F125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328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2386</TotalTime>
  <Words>1513</Words>
  <Application>Microsoft Office PowerPoint</Application>
  <PresentationFormat>Экран (16:9)</PresentationFormat>
  <Paragraphs>254</Paragraphs>
  <Slides>46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46</vt:i4>
      </vt:variant>
    </vt:vector>
  </HeadingPairs>
  <TitlesOfParts>
    <vt:vector size="59" baseType="lpstr">
      <vt:lpstr>IBM Plex Sans</vt:lpstr>
      <vt:lpstr>Noto Sans Symbols</vt:lpstr>
      <vt:lpstr>Arial</vt:lpstr>
      <vt:lpstr>Roboto</vt:lpstr>
      <vt:lpstr>Wingdings</vt:lpstr>
      <vt:lpstr>IBM Plex Sans SemiBold</vt:lpstr>
      <vt:lpstr>Calibri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1_Office Theme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Зачем нужно тестирование продукта проекта?</vt:lpstr>
      <vt:lpstr>Финальное/приёмочное тестирование</vt:lpstr>
      <vt:lpstr>Что делает PM при тестировании?</vt:lpstr>
      <vt:lpstr>Роль PM</vt:lpstr>
      <vt:lpstr>А на самом деле?</vt:lpstr>
      <vt:lpstr>А на самом деле?</vt:lpstr>
      <vt:lpstr>Какие бывают сценарии развития событий при тестировании продукта?</vt:lpstr>
      <vt:lpstr>Процесс приёмки проекта </vt:lpstr>
      <vt:lpstr>Процесс приемки проекта </vt:lpstr>
      <vt:lpstr>Процесс приемки проекта </vt:lpstr>
      <vt:lpstr>Это всё хорошо. Но что делать если всё пошло по плохому сценарию?</vt:lpstr>
      <vt:lpstr>Что делать если всё пошло по плохому сценарию?</vt:lpstr>
      <vt:lpstr>Пара ошибок PM при тестировании</vt:lpstr>
      <vt:lpstr>Процессы тестирования</vt:lpstr>
      <vt:lpstr>Какие Вы знаете типы приёмочного тестирования?</vt:lpstr>
      <vt:lpstr>Еще одно название приёмочного тестирования</vt:lpstr>
      <vt:lpstr>Типы тестирования UAT</vt:lpstr>
      <vt:lpstr>Альфа/бета тестирование</vt:lpstr>
      <vt:lpstr>Контрактное приёмочное тестирование (contractual acceptance testing)</vt:lpstr>
      <vt:lpstr>Законодательное приёмочное тестирование (regulation acceptance testing)</vt:lpstr>
      <vt:lpstr>Операционное приёмочное тестирование (operational acceptance testing)</vt:lpstr>
      <vt:lpstr>Тестирование по стратегии чёрного ящика (интуитивное тестирование)</vt:lpstr>
      <vt:lpstr>Другие классификации тестов</vt:lpstr>
      <vt:lpstr>Другие типы тестов</vt:lpstr>
      <vt:lpstr>Другие типы тестов</vt:lpstr>
      <vt:lpstr>Другие типы тестов</vt:lpstr>
      <vt:lpstr>Из чего должны состоять тест-планы?</vt:lpstr>
      <vt:lpstr>Формирование тест-планов</vt:lpstr>
      <vt:lpstr>Когда формировать тест-планы?</vt:lpstr>
      <vt:lpstr>Когда формировать тест-планы</vt:lpstr>
      <vt:lpstr>CI / СD – непрерывная интеграция и поставка</vt:lpstr>
      <vt:lpstr>Непрерывная интеграция (Continuous Integration, CI) Непрерывная поставка (Continuous Delivery, CD)</vt:lpstr>
      <vt:lpstr>Непрерывная интеграция (Continuous Integration, CI)</vt:lpstr>
      <vt:lpstr>Непрерывная поставка (Continuous Delivery, CD)</vt:lpstr>
      <vt:lpstr>Непрерывная интеграция (Continuous Integration, CI) Непрерывная поставка (Continuous Delivery, CD)</vt:lpstr>
      <vt:lpstr>Кейсы</vt:lpstr>
      <vt:lpstr>Презентация PowerPoint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147</cp:revision>
  <dcterms:modified xsi:type="dcterms:W3CDTF">2022-05-15T08:14:55Z</dcterms:modified>
</cp:coreProperties>
</file>